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15" r:id="rId5"/>
    <p:sldMasterId id="214748371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y="5143500" cx="9144000"/>
  <p:notesSz cx="6858000" cy="9144000"/>
  <p:embeddedFontLst>
    <p:embeddedFont>
      <p:font typeface="Barlow Condensed Medium"/>
      <p:regular r:id="rId40"/>
      <p:bold r:id="rId41"/>
      <p:italic r:id="rId42"/>
      <p:boldItalic r:id="rId43"/>
    </p:embeddedFont>
    <p:embeddedFont>
      <p:font typeface="Barlow Condense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F3D001B-77FF-4563-B0C5-1733C905E900}">
  <a:tblStyle styleId="{BF3D001B-77FF-4563-B0C5-1733C905E9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arlowCondensedMedium-regular.fntdata"/><Relationship Id="rId20" Type="http://schemas.openxmlformats.org/officeDocument/2006/relationships/slide" Target="slides/slide13.xml"/><Relationship Id="rId42" Type="http://schemas.openxmlformats.org/officeDocument/2006/relationships/font" Target="fonts/BarlowCondensedMedium-italic.fntdata"/><Relationship Id="rId41" Type="http://schemas.openxmlformats.org/officeDocument/2006/relationships/font" Target="fonts/BarlowCondensedMedium-bold.fntdata"/><Relationship Id="rId22" Type="http://schemas.openxmlformats.org/officeDocument/2006/relationships/slide" Target="slides/slide15.xml"/><Relationship Id="rId44" Type="http://schemas.openxmlformats.org/officeDocument/2006/relationships/font" Target="fonts/BarlowCondensed-regular.fntdata"/><Relationship Id="rId21" Type="http://schemas.openxmlformats.org/officeDocument/2006/relationships/slide" Target="slides/slide14.xml"/><Relationship Id="rId43" Type="http://schemas.openxmlformats.org/officeDocument/2006/relationships/font" Target="fonts/BarlowCondensedMedium-boldItalic.fntdata"/><Relationship Id="rId24" Type="http://schemas.openxmlformats.org/officeDocument/2006/relationships/slide" Target="slides/slide17.xml"/><Relationship Id="rId46" Type="http://schemas.openxmlformats.org/officeDocument/2006/relationships/font" Target="fonts/BarlowCondensed-italic.fntdata"/><Relationship Id="rId23" Type="http://schemas.openxmlformats.org/officeDocument/2006/relationships/slide" Target="slides/slide16.xml"/><Relationship Id="rId45" Type="http://schemas.openxmlformats.org/officeDocument/2006/relationships/font" Target="fonts/BarlowCondensed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47" Type="http://schemas.openxmlformats.org/officeDocument/2006/relationships/font" Target="fonts/BarlowCondensed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d9ded4bd76_1_4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d9ded4bd76_1_43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Note for instructor: </a:t>
            </a:r>
            <a:r>
              <a:rPr lang="en"/>
              <a:t>please ensure you check the accessibility of your own slides before you deliver your presentation: https://uwaterloo.ca/centre-for-teaching-excellence/accessibility-checklist-ms-powerpoint </a:t>
            </a:r>
            <a:endParaRPr/>
          </a:p>
        </p:txBody>
      </p:sp>
      <p:sp>
        <p:nvSpPr>
          <p:cNvPr id="694" name="Google Shape;694;g2d9ded4bd76_1_43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71d2e6204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271d2e6204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71d2e6204e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Google Shape;861;g271d2e6204e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271d2e6204e_0_2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271d2e6204e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dec88b742e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2dec88b742e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g271d2e6204e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4" name="Google Shape;954;g271d2e6204e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71d2e6204e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71d2e6204e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71d2e6204e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71d2e6204e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2dec88b742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2dec88b742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dec88b742e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dec88b742e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2dec88b742e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2dec88b742e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d9ded4bd76_1_44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0" name="Google Shape;700;g2d9ded4bd76_1_44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dec88b742e_0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Google Shape;1037;g2dec88b742e_0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2dec88b742e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2dec88b742e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5" name="Shape 10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" name="Google Shape;1056;g2dec88b742e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7" name="Google Shape;1057;g2dec88b742e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dec88b742e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dec88b742e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71df6c7a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271df6c7a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dec88b742e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2dec88b742e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dec88b742e_0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8" name="Google Shape;1088;g2dec88b742e_0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dec88b742e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4" name="Google Shape;1094;g2dec88b742e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dec88b742e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dec88b742e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dec88b742e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2dec88b742e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711d853e5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711d853e5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2dec88b742e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Google Shape;1122;g2dec88b742e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711d853e57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1" name="Google Shape;1131;g2711d853e57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2dec88b742e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2dec88b742e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711d853e5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711d853e5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dbf65e6776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dbf65e6776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dc117da46e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dc117da46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dbf65e677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2dbf65e677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dbf65e6776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2dbf65e6776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271d2e6204e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271d2e6204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jpg"/><Relationship Id="rId3" Type="http://schemas.openxmlformats.org/officeDocument/2006/relationships/image" Target="../media/image1.jpg"/><Relationship Id="rId4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4.png"/><Relationship Id="rId4" Type="http://schemas.openxmlformats.org/officeDocument/2006/relationships/image" Target="../media/image1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oogle Shape;19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701" y="4253212"/>
            <a:ext cx="2123529" cy="543565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2"/>
          <p:cNvSpPr txBox="1"/>
          <p:nvPr>
            <p:ph type="ctrTitle"/>
          </p:nvPr>
        </p:nvSpPr>
        <p:spPr>
          <a:xfrm>
            <a:off x="339555" y="771705"/>
            <a:ext cx="72900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339555" y="3200116"/>
            <a:ext cx="41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" name="Google Shape;22;p2"/>
          <p:cNvSpPr txBox="1"/>
          <p:nvPr>
            <p:ph idx="10" type="dt"/>
          </p:nvPr>
        </p:nvSpPr>
        <p:spPr>
          <a:xfrm>
            <a:off x="339555" y="1981747"/>
            <a:ext cx="887100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" name="Google Shape;23;p2"/>
          <p:cNvSpPr txBox="1"/>
          <p:nvPr>
            <p:ph idx="11" type="ftr"/>
          </p:nvPr>
        </p:nvSpPr>
        <p:spPr>
          <a:xfrm>
            <a:off x="4967755" y="4782923"/>
            <a:ext cx="3220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" name="Google Shape;24;p2"/>
          <p:cNvSpPr txBox="1"/>
          <p:nvPr>
            <p:ph idx="12" type="sldNum"/>
          </p:nvPr>
        </p:nvSpPr>
        <p:spPr>
          <a:xfrm>
            <a:off x="8361312" y="4782923"/>
            <a:ext cx="4155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" name="Google Shape;25;p2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26" name="Google Shape;26;p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showMasterSp="0">
  <p:cSld name="Section Divider 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/>
          <p:nvPr>
            <p:ph idx="1" type="body"/>
          </p:nvPr>
        </p:nvSpPr>
        <p:spPr>
          <a:xfrm>
            <a:off x="1163241" y="2596169"/>
            <a:ext cx="6803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3" name="Google Shape;123;p11"/>
          <p:cNvSpPr txBox="1"/>
          <p:nvPr>
            <p:ph type="title"/>
          </p:nvPr>
        </p:nvSpPr>
        <p:spPr>
          <a:xfrm>
            <a:off x="215693" y="1787236"/>
            <a:ext cx="8677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11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11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11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7" name="Google Shape;127;p11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28" name="Google Shape;128;p1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29" name="Google Shape;129;p1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0" name="Google Shape;130;p1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1" name="Google Shape;131;p1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32" name="Google Shape;132;p1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2" showMasterSp="0">
  <p:cSld name="Section Divider 2">
    <p:bg>
      <p:bgPr>
        <a:solidFill>
          <a:schemeClr val="accen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2"/>
          <p:cNvSpPr txBox="1"/>
          <p:nvPr>
            <p:ph idx="1" type="body"/>
          </p:nvPr>
        </p:nvSpPr>
        <p:spPr>
          <a:xfrm>
            <a:off x="1163241" y="2596169"/>
            <a:ext cx="6803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5" name="Google Shape;135;p12"/>
          <p:cNvSpPr txBox="1"/>
          <p:nvPr>
            <p:ph type="title"/>
          </p:nvPr>
        </p:nvSpPr>
        <p:spPr>
          <a:xfrm>
            <a:off x="215693" y="1787236"/>
            <a:ext cx="8677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p12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7" name="Google Shape;137;p12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p12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9" name="Google Shape;139;p12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40" name="Google Shape;140;p1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1" name="Google Shape;141;p1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2" name="Google Shape;142;p1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3" name="Google Shape;143;p1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4" name="Google Shape;144;p1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" showMasterSp="0">
  <p:cSld name="Section Divider 3">
    <p:bg>
      <p:bgPr>
        <a:solidFill>
          <a:schemeClr val="dk1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3"/>
          <p:cNvSpPr txBox="1"/>
          <p:nvPr>
            <p:ph idx="1" type="body"/>
          </p:nvPr>
        </p:nvSpPr>
        <p:spPr>
          <a:xfrm>
            <a:off x="1163241" y="2596169"/>
            <a:ext cx="6803100" cy="4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7" name="Google Shape;147;p13"/>
          <p:cNvSpPr txBox="1"/>
          <p:nvPr>
            <p:ph type="title"/>
          </p:nvPr>
        </p:nvSpPr>
        <p:spPr>
          <a:xfrm>
            <a:off x="215693" y="1787236"/>
            <a:ext cx="8677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Barlow Condensed"/>
              <a:buNone/>
              <a:defRPr sz="45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13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p13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0" name="Google Shape;150;p13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1" name="Google Shape;151;p13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52" name="Google Shape;152;p1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3" name="Google Shape;153;p1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4" name="Google Shape;154;p1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5" name="Google Shape;155;p1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6" name="Google Shape;156;p1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14" title="University of Waterlo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71899" y="903301"/>
            <a:ext cx="4800204" cy="3117847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4"/>
          <p:cNvSpPr txBox="1"/>
          <p:nvPr>
            <p:ph type="title"/>
          </p:nvPr>
        </p:nvSpPr>
        <p:spPr>
          <a:xfrm>
            <a:off x="492919" y="3435927"/>
            <a:ext cx="8158200" cy="11985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p14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14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14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3" name="Google Shape;163;p14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64" name="Google Shape;164;p1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6" name="Google Shape;166;p1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7" name="Google Shape;167;p1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8" name="Google Shape;168;p1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ALT" showMasterSp="0">
  <p:cSld name="Closing Slide_ALT"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15" title="University of Waterloo"/>
          <p:cNvPicPr preferRelativeResize="0"/>
          <p:nvPr/>
        </p:nvPicPr>
        <p:blipFill rotWithShape="1">
          <a:blip r:embed="rId2">
            <a:alphaModFix/>
          </a:blip>
          <a:srcRect b="13985" l="13984" r="13985" t="13984"/>
          <a:stretch/>
        </p:blipFill>
        <p:spPr>
          <a:xfrm>
            <a:off x="2836498" y="1334975"/>
            <a:ext cx="3471003" cy="2254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5"/>
          <p:cNvSpPr txBox="1"/>
          <p:nvPr>
            <p:ph type="title"/>
          </p:nvPr>
        </p:nvSpPr>
        <p:spPr>
          <a:xfrm>
            <a:off x="550069" y="3512127"/>
            <a:ext cx="8043900" cy="116970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None/>
              <a:defRPr b="0" i="0" sz="14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2" name="Google Shape;172;p15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3" name="Google Shape;173;p15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15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75" name="Google Shape;175;p15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76" name="Google Shape;176;p1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" showMasterSp="0">
  <p:cSld name="1_Closing Slide_Y+W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5245" y="3438761"/>
            <a:ext cx="141351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486" y="3952670"/>
            <a:ext cx="2891028" cy="189357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16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16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16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7" name="Google Shape;187;p16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88" name="Google Shape;188;p1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89" name="Google Shape;189;p1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0" name="Google Shape;190;p1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193" name="Google Shape;193;p16" title="University of Waterloo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12548" y="662397"/>
            <a:ext cx="4318902" cy="28021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_ALT" showMasterSp="0">
  <p:cSld name="1_Closing Slide_Y+W_ALT">
    <p:bg>
      <p:bgPr>
        <a:solidFill>
          <a:schemeClr val="dk1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6" name="Google Shape;196;p17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17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sz="800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98" name="Google Shape;198;p17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99" name="Google Shape;199;p17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204" name="Google Shape;204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865245" y="3444024"/>
            <a:ext cx="141351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26486" y="3957934"/>
            <a:ext cx="2891028" cy="189357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7"/>
          <p:cNvSpPr txBox="1"/>
          <p:nvPr/>
        </p:nvSpPr>
        <p:spPr>
          <a:xfrm>
            <a:off x="3638550" y="5435600"/>
            <a:ext cx="138600" cy="2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7" name="Google Shape;207;p17" title="University of Waterloo"/>
          <p:cNvPicPr preferRelativeResize="0"/>
          <p:nvPr/>
        </p:nvPicPr>
        <p:blipFill rotWithShape="1">
          <a:blip r:embed="rId4">
            <a:alphaModFix/>
          </a:blip>
          <a:srcRect b="13985" l="13984" r="13985" t="13984"/>
          <a:stretch/>
        </p:blipFill>
        <p:spPr>
          <a:xfrm>
            <a:off x="3011983" y="1055321"/>
            <a:ext cx="3120033" cy="20265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Menu">
  <p:cSld name="Title and Content_Menu"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8"/>
          <p:cNvSpPr txBox="1"/>
          <p:nvPr>
            <p:ph idx="1" type="body"/>
          </p:nvPr>
        </p:nvSpPr>
        <p:spPr>
          <a:xfrm>
            <a:off x="194911" y="1059872"/>
            <a:ext cx="8677200" cy="3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0" name="Google Shape;210;p18"/>
          <p:cNvSpPr txBox="1"/>
          <p:nvPr>
            <p:ph idx="2" type="body"/>
          </p:nvPr>
        </p:nvSpPr>
        <p:spPr>
          <a:xfrm>
            <a:off x="5555772" y="513795"/>
            <a:ext cx="1065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1" name="Google Shape;211;p18"/>
          <p:cNvSpPr txBox="1"/>
          <p:nvPr>
            <p:ph idx="3" type="body"/>
          </p:nvPr>
        </p:nvSpPr>
        <p:spPr>
          <a:xfrm>
            <a:off x="6681168" y="513795"/>
            <a:ext cx="1065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2" name="Google Shape;212;p18"/>
          <p:cNvSpPr txBox="1"/>
          <p:nvPr>
            <p:ph idx="4" type="body"/>
          </p:nvPr>
        </p:nvSpPr>
        <p:spPr>
          <a:xfrm>
            <a:off x="7806564" y="513795"/>
            <a:ext cx="1065600" cy="2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13" name="Google Shape;213;p18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18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18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194912" y="325581"/>
            <a:ext cx="52845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9"/>
          <p:cNvSpPr txBox="1"/>
          <p:nvPr>
            <p:ph type="title"/>
          </p:nvPr>
        </p:nvSpPr>
        <p:spPr>
          <a:xfrm>
            <a:off x="194911" y="1282303"/>
            <a:ext cx="7049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9" name="Google Shape;219;p19"/>
          <p:cNvSpPr txBox="1"/>
          <p:nvPr>
            <p:ph idx="1" type="body"/>
          </p:nvPr>
        </p:nvSpPr>
        <p:spPr>
          <a:xfrm>
            <a:off x="194911" y="3442097"/>
            <a:ext cx="7049700" cy="1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0" name="Google Shape;220;p19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19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19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" showMasterSp="0">
  <p:cSld name="Section Header_ALT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0"/>
          <p:cNvSpPr txBox="1"/>
          <p:nvPr>
            <p:ph type="ctrTitle"/>
          </p:nvPr>
        </p:nvSpPr>
        <p:spPr>
          <a:xfrm>
            <a:off x="720391" y="2420560"/>
            <a:ext cx="6578100" cy="9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5" name="Google Shape;225;p20"/>
          <p:cNvSpPr txBox="1"/>
          <p:nvPr>
            <p:ph idx="1" type="subTitle"/>
          </p:nvPr>
        </p:nvSpPr>
        <p:spPr>
          <a:xfrm>
            <a:off x="720391" y="3335474"/>
            <a:ext cx="65781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26" name="Google Shape;226;p20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20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20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230" name="Google Shape;230;p2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2" name="Google Shape;232;p2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3" name="Google Shape;233;p2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34" name="Google Shape;234;p2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3"/>
          <p:cNvSpPr/>
          <p:nvPr>
            <p:ph idx="2" type="pic"/>
          </p:nvPr>
        </p:nvSpPr>
        <p:spPr>
          <a:xfrm>
            <a:off x="4570593" y="297873"/>
            <a:ext cx="4573500" cy="4845600"/>
          </a:xfrm>
          <a:prstGeom prst="rect">
            <a:avLst/>
          </a:prstGeom>
          <a:noFill/>
          <a:ln>
            <a:noFill/>
          </a:ln>
        </p:spPr>
      </p:sp>
      <p:sp>
        <p:nvSpPr>
          <p:cNvPr id="33" name="Google Shape;33;p3"/>
          <p:cNvSpPr txBox="1"/>
          <p:nvPr>
            <p:ph type="ctrTitle"/>
          </p:nvPr>
        </p:nvSpPr>
        <p:spPr>
          <a:xfrm>
            <a:off x="339555" y="771705"/>
            <a:ext cx="41148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" name="Google Shape;34;p3"/>
          <p:cNvSpPr txBox="1"/>
          <p:nvPr>
            <p:ph idx="1" type="subTitle"/>
          </p:nvPr>
        </p:nvSpPr>
        <p:spPr>
          <a:xfrm>
            <a:off x="339555" y="3200116"/>
            <a:ext cx="41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35" name="Google Shape;35;p3"/>
          <p:cNvSpPr txBox="1"/>
          <p:nvPr>
            <p:ph idx="10" type="dt"/>
          </p:nvPr>
        </p:nvSpPr>
        <p:spPr>
          <a:xfrm>
            <a:off x="339555" y="1981747"/>
            <a:ext cx="887100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" name="Google Shape;36;p3"/>
          <p:cNvSpPr txBox="1"/>
          <p:nvPr>
            <p:ph idx="11" type="ftr"/>
          </p:nvPr>
        </p:nvSpPr>
        <p:spPr>
          <a:xfrm>
            <a:off x="4967755" y="4782923"/>
            <a:ext cx="3220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" name="Google Shape;37;p3"/>
          <p:cNvSpPr txBox="1"/>
          <p:nvPr>
            <p:ph idx="12" type="sldNum"/>
          </p:nvPr>
        </p:nvSpPr>
        <p:spPr>
          <a:xfrm>
            <a:off x="8361312" y="4782923"/>
            <a:ext cx="4155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" name="Google Shape;38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701" y="4253212"/>
            <a:ext cx="2123529" cy="54356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" name="Google Shape;39;p3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40" name="Google Shape;40;p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" name="Google Shape;43;p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4" name="Google Shape;44;p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idx="1" type="body"/>
          </p:nvPr>
        </p:nvSpPr>
        <p:spPr>
          <a:xfrm>
            <a:off x="194911" y="1047144"/>
            <a:ext cx="41571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7" name="Google Shape;237;p21"/>
          <p:cNvSpPr txBox="1"/>
          <p:nvPr>
            <p:ph idx="2" type="body"/>
          </p:nvPr>
        </p:nvSpPr>
        <p:spPr>
          <a:xfrm>
            <a:off x="194911" y="1638300"/>
            <a:ext cx="41571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21"/>
          <p:cNvSpPr txBox="1"/>
          <p:nvPr>
            <p:ph idx="3" type="body"/>
          </p:nvPr>
        </p:nvSpPr>
        <p:spPr>
          <a:xfrm>
            <a:off x="4677116" y="1047144"/>
            <a:ext cx="4195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239" name="Google Shape;239;p21"/>
          <p:cNvSpPr txBox="1"/>
          <p:nvPr>
            <p:ph idx="4" type="body"/>
          </p:nvPr>
        </p:nvSpPr>
        <p:spPr>
          <a:xfrm>
            <a:off x="4677116" y="1638300"/>
            <a:ext cx="4195200" cy="28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0" name="Google Shape;240;p21"/>
          <p:cNvSpPr txBox="1"/>
          <p:nvPr>
            <p:ph type="title"/>
          </p:nvPr>
        </p:nvSpPr>
        <p:spPr>
          <a:xfrm>
            <a:off x="194912" y="325581"/>
            <a:ext cx="8677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21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21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21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6" name="Google Shape;246;p22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7" name="Google Shape;247;p22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NoBkgrd" showMasterSp="0">
  <p:cSld name="Blank_NoBkgrd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3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0" name="Google Shape;250;p23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23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52" name="Google Shape;252;p23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253" name="Google Shape;253;p2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Slide" showMasterSp="0">
  <p:cSld name="4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5"/>
          <p:cNvSpPr txBox="1"/>
          <p:nvPr>
            <p:ph type="ctrTitle"/>
          </p:nvPr>
        </p:nvSpPr>
        <p:spPr>
          <a:xfrm>
            <a:off x="1322771" y="2604785"/>
            <a:ext cx="6483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3" name="Google Shape;273;p25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74" name="Google Shape;274;p25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5" name="Google Shape;275;p25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6" name="Google Shape;276;p25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77" name="Google Shape;277;p2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78" name="Google Shape;278;p2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79" name="Google Shape;279;p2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0" name="Google Shape;280;p2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1" name="Google Shape;281;p2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82" name="Google Shape;282;p2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283" name="Google Shape;28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4"/>
            <a:ext cx="6890973" cy="11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with Image" showMasterSp="0">
  <p:cSld name="1_Title Slide with Image">
    <p:bg>
      <p:bgPr>
        <a:solidFill>
          <a:schemeClr val="lt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285" name="Google Shape;28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6"/>
            <a:ext cx="3336257" cy="6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6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26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288" name="Google Shape;288;p26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9" name="Google Shape;289;p26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0" name="Google Shape;290;p26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91" name="Google Shape;291;p26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92" name="Google Shape;292;p2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3" name="Google Shape;293;p2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4" name="Google Shape;294;p2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5" name="Google Shape;295;p2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96" name="Google Shape;296;p2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297" name="Google Shape;297;p26"/>
          <p:cNvSpPr/>
          <p:nvPr>
            <p:ph idx="2" type="pic"/>
          </p:nvPr>
        </p:nvSpPr>
        <p:spPr>
          <a:xfrm>
            <a:off x="4599761" y="306340"/>
            <a:ext cx="4544325" cy="4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7"/>
          <p:cNvSpPr txBox="1"/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0" name="Google Shape;300;p27"/>
          <p:cNvSpPr txBox="1"/>
          <p:nvPr>
            <p:ph idx="1" type="body"/>
          </p:nvPr>
        </p:nvSpPr>
        <p:spPr>
          <a:xfrm>
            <a:off x="311700" y="1152475"/>
            <a:ext cx="8520525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301" name="Google Shape;301;p27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 type="obj">
  <p:cSld name="OBJEC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28"/>
          <p:cNvSpPr txBox="1"/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4" name="Google Shape;304;p28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1pPr>
            <a:lvl2pPr indent="-317500" lvl="1" marL="9144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2pPr>
            <a:lvl3pPr indent="-317500" lvl="2" marL="13716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3pPr>
            <a:lvl4pPr indent="-317500" lvl="3" marL="18288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4pPr>
            <a:lvl5pPr indent="-317500" lvl="4" marL="22860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5" name="Google Shape;305;p28"/>
          <p:cNvSpPr txBox="1"/>
          <p:nvPr>
            <p:ph idx="10" type="dt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6" name="Google Shape;306;p28"/>
          <p:cNvSpPr txBox="1"/>
          <p:nvPr>
            <p:ph idx="11" type="ftr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307" name="Google Shape;307;p28"/>
          <p:cNvSpPr txBox="1"/>
          <p:nvPr>
            <p:ph idx="12" type="sldNum"/>
          </p:nvPr>
        </p:nvSpPr>
        <p:spPr>
          <a:xfrm>
            <a:off x="6457950" y="4767263"/>
            <a:ext cx="20574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wo Content">
  <p:cSld name="2_Two Conten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9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0" name="Google Shape;310;p29"/>
          <p:cNvSpPr txBox="1"/>
          <p:nvPr>
            <p:ph idx="1" type="body"/>
          </p:nvPr>
        </p:nvSpPr>
        <p:spPr>
          <a:xfrm>
            <a:off x="194911" y="1246281"/>
            <a:ext cx="8677350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1" name="Google Shape;311;p2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2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3" name="Google Shape;313;p29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Only" type="titleOnly">
  <p:cSld name="TITLE_ONLY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0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6" name="Google Shape;316;p3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7" name="Google Shape;317;p3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PG.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18" name="Google Shape;318;p30"/>
          <p:cNvCxnSpPr/>
          <p:nvPr/>
        </p:nvCxnSpPr>
        <p:spPr>
          <a:xfrm>
            <a:off x="273289" y="909353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NoBkgrd" showMasterSp="0" type="blank">
  <p:cSld name="BLANK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0" name="Google Shape;320;p3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21" name="Google Shape;321;p3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2" name="Google Shape;322;p3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3" name="Google Shape;323;p3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4" name="Google Shape;324;p3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25" name="Google Shape;325;p3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 showMasterSp="0">
  <p:cSld name="Title Slide Black">
    <p:bg>
      <p:bgPr>
        <a:solidFill>
          <a:schemeClr val="dk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700" y="4260494"/>
            <a:ext cx="2078063" cy="538229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4"/>
          <p:cNvSpPr txBox="1"/>
          <p:nvPr>
            <p:ph type="ctrTitle"/>
          </p:nvPr>
        </p:nvSpPr>
        <p:spPr>
          <a:xfrm>
            <a:off x="339555" y="771705"/>
            <a:ext cx="71376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" name="Google Shape;48;p4"/>
          <p:cNvSpPr txBox="1"/>
          <p:nvPr>
            <p:ph idx="1" type="subTitle"/>
          </p:nvPr>
        </p:nvSpPr>
        <p:spPr>
          <a:xfrm>
            <a:off x="339555" y="3200116"/>
            <a:ext cx="41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9" name="Google Shape;49;p4"/>
          <p:cNvSpPr txBox="1"/>
          <p:nvPr>
            <p:ph idx="10" type="dt"/>
          </p:nvPr>
        </p:nvSpPr>
        <p:spPr>
          <a:xfrm>
            <a:off x="339555" y="1981747"/>
            <a:ext cx="887100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1" type="ftr"/>
          </p:nvPr>
        </p:nvSpPr>
        <p:spPr>
          <a:xfrm>
            <a:off x="4967755" y="4782923"/>
            <a:ext cx="3220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" name="Google Shape;51;p4"/>
          <p:cNvSpPr txBox="1"/>
          <p:nvPr>
            <p:ph idx="12" type="sldNum"/>
          </p:nvPr>
        </p:nvSpPr>
        <p:spPr>
          <a:xfrm>
            <a:off x="8361312" y="4782923"/>
            <a:ext cx="4155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" name="Google Shape;52;p4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53" name="Google Shape;53;p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4" name="Google Shape;54;p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5" name="Google Shape;55;p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6" name="Google Shape;56;p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7" name="Google Shape;57;p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1" showMasterSp="0">
  <p:cSld name="Section Divider 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2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28" name="Google Shape;328;p32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9" name="Google Shape;329;p3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3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31" name="Google Shape;331;p3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32" name="Google Shape;332;p3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3" name="Google Shape;333;p3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4" name="Google Shape;334;p3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5" name="Google Shape;335;p3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36" name="Google Shape;336;p3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2" showMasterSp="0">
  <p:cSld name="Section Divider 2">
    <p:bg>
      <p:bgPr>
        <a:solidFill>
          <a:schemeClr val="accen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3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/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9" name="Google Shape;339;p33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Barlow Condensed"/>
              <a:buNone/>
              <a:defRPr sz="45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0" name="Google Shape;340;p3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1" name="Google Shape;341;p3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42" name="Google Shape;342;p33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43" name="Google Shape;343;p3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4"/>
          <p:cNvSpPr txBox="1"/>
          <p:nvPr>
            <p:ph idx="1" type="body"/>
          </p:nvPr>
        </p:nvSpPr>
        <p:spPr>
          <a:xfrm>
            <a:off x="194911" y="1388534"/>
            <a:ext cx="8677350" cy="311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0" name="Google Shape;350;p3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1" name="Google Shape;351;p3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4"/>
          <p:cNvSpPr txBox="1"/>
          <p:nvPr>
            <p:ph idx="2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3" name="Google Shape;353;p34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54" name="Google Shape;354;p34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Only">
  <p:cSld name="1_Title Only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7" name="Google Shape;357;p3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8" name="Google Shape;358;p35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59" name="Google Shape;359;p35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6"/>
          <p:cNvSpPr txBox="1"/>
          <p:nvPr>
            <p:ph idx="1" type="body"/>
          </p:nvPr>
        </p:nvSpPr>
        <p:spPr>
          <a:xfrm>
            <a:off x="465534" y="1657926"/>
            <a:ext cx="8212950" cy="253845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2" name="Google Shape;362;p36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3" name="Google Shape;363;p36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4" name="Google Shape;364;p36"/>
          <p:cNvSpPr txBox="1"/>
          <p:nvPr>
            <p:ph type="title"/>
          </p:nvPr>
        </p:nvSpPr>
        <p:spPr>
          <a:xfrm>
            <a:off x="194912" y="981029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65" name="Google Shape;365;p36"/>
          <p:cNvCxnSpPr/>
          <p:nvPr/>
        </p:nvCxnSpPr>
        <p:spPr>
          <a:xfrm>
            <a:off x="280288" y="1533672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8" name="Google Shape;368;p3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9" name="Google Shape;369;p37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370" name="Google Shape;370;p37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71" name="Google Shape;371;p37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4" name="Google Shape;374;p38"/>
          <p:cNvSpPr txBox="1"/>
          <p:nvPr>
            <p:ph idx="1" type="body"/>
          </p:nvPr>
        </p:nvSpPr>
        <p:spPr>
          <a:xfrm>
            <a:off x="194912" y="1246281"/>
            <a:ext cx="4190175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5" name="Google Shape;375;p38"/>
          <p:cNvSpPr txBox="1"/>
          <p:nvPr>
            <p:ph idx="2" type="body"/>
          </p:nvPr>
        </p:nvSpPr>
        <p:spPr>
          <a:xfrm>
            <a:off x="4628244" y="1246281"/>
            <a:ext cx="4243950" cy="32564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6" name="Google Shape;376;p3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3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78" name="Google Shape;378;p38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" showMasterSp="0">
  <p:cSld name="Closing Slide"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9"/>
          <p:cNvSpPr txBox="1"/>
          <p:nvPr>
            <p:ph type="title"/>
          </p:nvPr>
        </p:nvSpPr>
        <p:spPr>
          <a:xfrm>
            <a:off x="492919" y="3435927"/>
            <a:ext cx="8158275" cy="1198350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  <a:defRPr b="0" i="0" sz="1400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3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2" name="Google Shape;382;p3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3" name="Google Shape;383;p39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84" name="Google Shape;384;p3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5" name="Google Shape;385;p3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6" name="Google Shape;386;p3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7" name="Google Shape;387;p3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88" name="Google Shape;388;p3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descr="Shape&#10;&#10;Description automatically generated with medium confidence" id="389" name="Google Shape;389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4365" y="1769807"/>
            <a:ext cx="7495267" cy="1548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3" showMasterSp="0">
  <p:cSld name="Section Divider 3">
    <p:bg>
      <p:bgPr>
        <a:solidFill>
          <a:schemeClr val="dk1"/>
        </a:solid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0"/>
          <p:cNvSpPr txBox="1"/>
          <p:nvPr>
            <p:ph idx="1" type="body"/>
          </p:nvPr>
        </p:nvSpPr>
        <p:spPr>
          <a:xfrm>
            <a:off x="1163241" y="2596169"/>
            <a:ext cx="6803325" cy="4488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000"/>
              <a:buNone/>
              <a:defRPr sz="2400">
                <a:solidFill>
                  <a:schemeClr val="lt1"/>
                </a:solidFill>
              </a:defRPr>
            </a:lvl1pPr>
            <a:lvl2pPr indent="-22860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/>
            </a:lvl2pPr>
            <a:lvl3pPr indent="-22860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/>
            </a:lvl3pPr>
            <a:lvl4pPr indent="-2286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4pPr>
            <a:lvl5pPr indent="-2286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92" name="Google Shape;392;p40"/>
          <p:cNvSpPr txBox="1"/>
          <p:nvPr>
            <p:ph type="title"/>
          </p:nvPr>
        </p:nvSpPr>
        <p:spPr>
          <a:xfrm>
            <a:off x="215693" y="1787236"/>
            <a:ext cx="8677350" cy="78457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Barlow Condensed"/>
              <a:buNone/>
              <a:defRPr sz="4500" cap="none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3" name="Google Shape;393;p4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4" name="Google Shape;394;p4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95" name="Google Shape;395;p40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396" name="Google Shape;396;p4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" showMasterSp="0">
  <p:cSld name="Context or Quote">
    <p:bg>
      <p:bgPr>
        <a:solidFill>
          <a:schemeClr val="lt2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1"/>
          <p:cNvSpPr txBox="1"/>
          <p:nvPr>
            <p:ph type="title"/>
          </p:nvPr>
        </p:nvSpPr>
        <p:spPr>
          <a:xfrm>
            <a:off x="2947553" y="928256"/>
            <a:ext cx="3249000" cy="68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3" name="Google Shape;403;p4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4" name="Google Shape;404;p4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5" name="Google Shape;405;p41"/>
          <p:cNvCxnSpPr/>
          <p:nvPr/>
        </p:nvCxnSpPr>
        <p:spPr>
          <a:xfrm>
            <a:off x="2947555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06" name="Google Shape;406;p41"/>
          <p:cNvCxnSpPr/>
          <p:nvPr/>
        </p:nvCxnSpPr>
        <p:spPr>
          <a:xfrm>
            <a:off x="2947555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07" name="Google Shape;407;p41"/>
          <p:cNvSpPr txBox="1"/>
          <p:nvPr>
            <p:ph idx="1" type="body"/>
          </p:nvPr>
        </p:nvSpPr>
        <p:spPr>
          <a:xfrm>
            <a:off x="495300" y="1815270"/>
            <a:ext cx="8153325" cy="158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1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08" name="Google Shape;408;p41"/>
          <p:cNvSpPr txBox="1"/>
          <p:nvPr>
            <p:ph idx="2" type="body"/>
          </p:nvPr>
        </p:nvSpPr>
        <p:spPr>
          <a:xfrm>
            <a:off x="2947554" y="3588544"/>
            <a:ext cx="3249000" cy="20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409" name="Google Shape;409;p4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10" name="Google Shape;410;p4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2" name="Google Shape;412;p4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3" name="Google Shape;413;p4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14" name="Google Shape;414;p4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 with Image" showMasterSp="0">
  <p:cSld name="Title Slide Black with Image"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5"/>
          <p:cNvSpPr/>
          <p:nvPr>
            <p:ph idx="2" type="pic"/>
          </p:nvPr>
        </p:nvSpPr>
        <p:spPr>
          <a:xfrm>
            <a:off x="4570593" y="297873"/>
            <a:ext cx="4573500" cy="4845600"/>
          </a:xfrm>
          <a:prstGeom prst="rect">
            <a:avLst/>
          </a:prstGeom>
          <a:noFill/>
          <a:ln>
            <a:noFill/>
          </a:ln>
        </p:spPr>
      </p:sp>
      <p:sp>
        <p:nvSpPr>
          <p:cNvPr id="60" name="Google Shape;60;p5"/>
          <p:cNvSpPr txBox="1"/>
          <p:nvPr>
            <p:ph type="ctrTitle"/>
          </p:nvPr>
        </p:nvSpPr>
        <p:spPr>
          <a:xfrm>
            <a:off x="339555" y="771705"/>
            <a:ext cx="4114800" cy="1105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1" type="subTitle"/>
          </p:nvPr>
        </p:nvSpPr>
        <p:spPr>
          <a:xfrm>
            <a:off x="339555" y="3200116"/>
            <a:ext cx="4114800" cy="4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2" name="Google Shape;62;p5"/>
          <p:cNvSpPr txBox="1"/>
          <p:nvPr>
            <p:ph idx="10" type="dt"/>
          </p:nvPr>
        </p:nvSpPr>
        <p:spPr>
          <a:xfrm>
            <a:off x="339555" y="1981747"/>
            <a:ext cx="887100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" name="Google Shape;63;p5"/>
          <p:cNvSpPr txBox="1"/>
          <p:nvPr>
            <p:ph idx="11" type="ftr"/>
          </p:nvPr>
        </p:nvSpPr>
        <p:spPr>
          <a:xfrm>
            <a:off x="4967755" y="4782923"/>
            <a:ext cx="32202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5"/>
          <p:cNvSpPr txBox="1"/>
          <p:nvPr>
            <p:ph idx="12" type="sldNum"/>
          </p:nvPr>
        </p:nvSpPr>
        <p:spPr>
          <a:xfrm>
            <a:off x="8361312" y="4782923"/>
            <a:ext cx="4155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algn="ctr">
              <a:spcBef>
                <a:spcPts val="0"/>
              </a:spcBef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25700" y="4260494"/>
            <a:ext cx="2078063" cy="53822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" name="Google Shape;66;p5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67" name="Google Shape;67;p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8" name="Google Shape;68;p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 with Photo" showMasterSp="0">
  <p:cSld name="Context or Quote with Photo">
    <p:bg>
      <p:bgPr>
        <a:solidFill>
          <a:schemeClr val="lt2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2"/>
          <p:cNvSpPr/>
          <p:nvPr>
            <p:ph idx="2" type="pic"/>
          </p:nvPr>
        </p:nvSpPr>
        <p:spPr>
          <a:xfrm>
            <a:off x="4762714" y="634364"/>
            <a:ext cx="4080375" cy="4055400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42"/>
          <p:cNvSpPr txBox="1"/>
          <p:nvPr>
            <p:ph type="title"/>
          </p:nvPr>
        </p:nvSpPr>
        <p:spPr>
          <a:xfrm>
            <a:off x="640772" y="928256"/>
            <a:ext cx="3249000" cy="68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8" name="Google Shape;418;p42"/>
          <p:cNvSpPr txBox="1"/>
          <p:nvPr>
            <p:ph idx="11" type="ftr"/>
          </p:nvPr>
        </p:nvSpPr>
        <p:spPr>
          <a:xfrm>
            <a:off x="194912" y="4751482"/>
            <a:ext cx="291532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19" name="Google Shape;419;p42"/>
          <p:cNvSpPr txBox="1"/>
          <p:nvPr>
            <p:ph idx="12" type="sldNum"/>
          </p:nvPr>
        </p:nvSpPr>
        <p:spPr>
          <a:xfrm>
            <a:off x="4190999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2"/>
          <p:cNvSpPr txBox="1"/>
          <p:nvPr>
            <p:ph idx="1" type="body"/>
          </p:nvPr>
        </p:nvSpPr>
        <p:spPr>
          <a:xfrm>
            <a:off x="408707" y="1806770"/>
            <a:ext cx="3712950" cy="1586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7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1" name="Google Shape;421;p42"/>
          <p:cNvSpPr txBox="1"/>
          <p:nvPr>
            <p:ph idx="3" type="body"/>
          </p:nvPr>
        </p:nvSpPr>
        <p:spPr>
          <a:xfrm>
            <a:off x="640772" y="3588544"/>
            <a:ext cx="3249000" cy="207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422" name="Google Shape;422;p42"/>
          <p:cNvCxnSpPr/>
          <p:nvPr/>
        </p:nvCxnSpPr>
        <p:spPr>
          <a:xfrm>
            <a:off x="640772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23" name="Google Shape;423;p42"/>
          <p:cNvCxnSpPr/>
          <p:nvPr/>
        </p:nvCxnSpPr>
        <p:spPr>
          <a:xfrm>
            <a:off x="640772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424" name="Google Shape;424;p42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25" name="Google Shape;425;p42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8" name="Google Shape;428;p42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>
  <p:cSld name="Title Slide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431" name="Google Shape;431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7"/>
            <a:ext cx="3452166" cy="71343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3" name="Google Shape;433;p43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34" name="Google Shape;434;p43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35" name="Google Shape;435;p4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6" name="Google Shape;436;p4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440" name="Google Shape;440;p43"/>
          <p:cNvSpPr txBox="1"/>
          <p:nvPr>
            <p:ph type="ctrTitle"/>
          </p:nvPr>
        </p:nvSpPr>
        <p:spPr>
          <a:xfrm>
            <a:off x="1050467" y="1636790"/>
            <a:ext cx="71376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Barlow Condensed"/>
              <a:buNone/>
              <a:defRPr b="1" sz="4100" cap="none">
                <a:solidFill>
                  <a:srgbClr val="000000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1" name="Google Shape;441;p43"/>
          <p:cNvSpPr txBox="1"/>
          <p:nvPr>
            <p:ph idx="1" type="subTitle"/>
          </p:nvPr>
        </p:nvSpPr>
        <p:spPr>
          <a:xfrm>
            <a:off x="2391052" y="2817858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000000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2" name="Google Shape;442;p43"/>
          <p:cNvSpPr txBox="1"/>
          <p:nvPr>
            <p:ph idx="10" type="dt"/>
          </p:nvPr>
        </p:nvSpPr>
        <p:spPr>
          <a:xfrm>
            <a:off x="4004800" y="3393251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43" name="Google Shape;443;p43"/>
          <p:cNvSpPr txBox="1"/>
          <p:nvPr/>
        </p:nvSpPr>
        <p:spPr>
          <a:xfrm>
            <a:off x="5029200" y="2023533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showMasterSp="0">
  <p:cSld name="1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/>
          <p:nvPr>
            <p:ph type="ctrTitle"/>
          </p:nvPr>
        </p:nvSpPr>
        <p:spPr>
          <a:xfrm>
            <a:off x="1322771" y="2604785"/>
            <a:ext cx="6483600" cy="631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6" name="Google Shape;446;p44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47" name="Google Shape;447;p44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48" name="Google Shape;448;p44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9" name="Google Shape;449;p44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50" name="Google Shape;450;p44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51" name="Google Shape;451;p4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52" name="Google Shape;452;p4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53" name="Google Shape;453;p4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54" name="Google Shape;454;p4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55" name="Google Shape;455;p4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456" name="Google Shape;45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457" name="Google Shape;45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Title Slide" showMasterSp="0">
  <p:cSld name="5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5"/>
          <p:cNvSpPr txBox="1"/>
          <p:nvPr>
            <p:ph type="ctrTitle"/>
          </p:nvPr>
        </p:nvSpPr>
        <p:spPr>
          <a:xfrm>
            <a:off x="1322771" y="2656390"/>
            <a:ext cx="6483600" cy="5800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0" name="Google Shape;460;p45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1" name="Google Shape;461;p45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62" name="Google Shape;462;p4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63" name="Google Shape;463;p4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4" name="Google Shape;464;p4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5" name="Google Shape;465;p4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6" name="Google Shape;466;p4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67" name="Google Shape;467;p4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468" name="Google Shape;468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45"/>
          <p:cNvSpPr/>
          <p:nvPr/>
        </p:nvSpPr>
        <p:spPr>
          <a:xfrm>
            <a:off x="1550963" y="3278530"/>
            <a:ext cx="5971725" cy="3395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COURSE/PROGRAM/SESSION TITLE HERE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Slide" showMasterSp="0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46"/>
          <p:cNvSpPr txBox="1"/>
          <p:nvPr>
            <p:ph type="ctrTitle"/>
          </p:nvPr>
        </p:nvSpPr>
        <p:spPr>
          <a:xfrm>
            <a:off x="1322771" y="2130929"/>
            <a:ext cx="6483600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2" name="Google Shape;472;p46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73" name="Google Shape;473;p46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74" name="Google Shape;474;p46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5" name="Google Shape;475;p46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76" name="Google Shape;476;p46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77" name="Google Shape;477;p46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78" name="Google Shape;478;p46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79" name="Google Shape;479;p46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0" name="Google Shape;480;p46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81" name="Google Shape;481;p46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482" name="Google Shape;4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483" name="Google Shape;48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itle Slide" showMasterSp="0">
  <p:cSld name="3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7"/>
          <p:cNvSpPr txBox="1"/>
          <p:nvPr>
            <p:ph type="ctrTitle"/>
          </p:nvPr>
        </p:nvSpPr>
        <p:spPr>
          <a:xfrm>
            <a:off x="1322771" y="2130929"/>
            <a:ext cx="6483600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6" name="Google Shape;486;p47"/>
          <p:cNvSpPr txBox="1"/>
          <p:nvPr>
            <p:ph idx="1" type="subTitle"/>
          </p:nvPr>
        </p:nvSpPr>
        <p:spPr>
          <a:xfrm>
            <a:off x="1322771" y="3609243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487" name="Google Shape;487;p47"/>
          <p:cNvSpPr txBox="1"/>
          <p:nvPr>
            <p:ph idx="10" type="dt"/>
          </p:nvPr>
        </p:nvSpPr>
        <p:spPr>
          <a:xfrm>
            <a:off x="1322770" y="3278554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88" name="Google Shape;488;p47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9" name="Google Shape;489;p47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0" name="Google Shape;490;p47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491" name="Google Shape;491;p47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2" name="Google Shape;492;p47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3" name="Google Shape;493;p47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4" name="Google Shape;494;p47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495" name="Google Shape;495;p47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496" name="Google Shape;49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2342" y="1593065"/>
            <a:ext cx="6869392" cy="117620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xt&#10;&#10;Description automatically generated" id="497" name="Google Shape;497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5587" y="4171007"/>
            <a:ext cx="3452783" cy="71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with Image" showMasterSp="0">
  <p:cSld name="Title Slide with Image">
    <p:bg>
      <p:bgPr>
        <a:solidFill>
          <a:schemeClr val="lt1"/>
        </a:solid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8"/>
          <p:cNvSpPr/>
          <p:nvPr>
            <p:ph idx="2" type="pic"/>
          </p:nvPr>
        </p:nvSpPr>
        <p:spPr>
          <a:xfrm>
            <a:off x="4689764" y="297656"/>
            <a:ext cx="4454325" cy="4845825"/>
          </a:xfrm>
          <a:prstGeom prst="rect">
            <a:avLst/>
          </a:prstGeom>
          <a:noFill/>
          <a:ln>
            <a:noFill/>
          </a:ln>
        </p:spPr>
      </p:sp>
      <p:pic>
        <p:nvPicPr>
          <p:cNvPr descr="Shape&#10;&#10;Description automatically generated with medium confidence" id="500" name="Google Shape;500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95587" y="4171006"/>
            <a:ext cx="3336257" cy="689476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48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Barlow Condensed"/>
              <a:buNone/>
              <a:defRPr b="1" sz="41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2" name="Google Shape;502;p48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03" name="Google Shape;503;p48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04" name="Google Shape;504;p48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5" name="Google Shape;505;p48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06" name="Google Shape;506;p48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07" name="Google Shape;507;p48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08" name="Google Shape;508;p48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09" name="Google Shape;509;p48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0" name="Google Shape;510;p48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11" name="Google Shape;511;p48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512" name="Google Shape;512;p48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" showMasterSp="0" type="title">
  <p:cSld name="TITLE">
    <p:bg>
      <p:bgPr>
        <a:solidFill>
          <a:schemeClr val="dk1"/>
        </a:solidFill>
      </p:bgPr>
    </p:bg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514" name="Google Shape;514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372091" cy="698158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49"/>
          <p:cNvSpPr txBox="1"/>
          <p:nvPr>
            <p:ph type="ctrTitle"/>
          </p:nvPr>
        </p:nvSpPr>
        <p:spPr>
          <a:xfrm>
            <a:off x="1050467" y="1636790"/>
            <a:ext cx="71376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6" name="Google Shape;516;p49"/>
          <p:cNvSpPr txBox="1"/>
          <p:nvPr>
            <p:ph idx="1" type="subTitle"/>
          </p:nvPr>
        </p:nvSpPr>
        <p:spPr>
          <a:xfrm>
            <a:off x="2391052" y="2817858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17" name="Google Shape;517;p49"/>
          <p:cNvSpPr txBox="1"/>
          <p:nvPr>
            <p:ph idx="10" type="dt"/>
          </p:nvPr>
        </p:nvSpPr>
        <p:spPr>
          <a:xfrm>
            <a:off x="4004800" y="3393251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18" name="Google Shape;518;p49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9" name="Google Shape;519;p49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20" name="Google Shape;520;p49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21" name="Google Shape;521;p4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22" name="Google Shape;522;p4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23" name="Google Shape;523;p4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24" name="Google Shape;524;p4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25" name="Google Shape;525;p4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Black with Image" showMasterSp="0">
  <p:cSld name="Title Slide Black with Image">
    <p:bg>
      <p:bgPr>
        <a:solidFill>
          <a:schemeClr val="dk1"/>
        </a:solidFill>
      </p:bgPr>
    </p:bg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527" name="Google Shape;527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439708" cy="712157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50"/>
          <p:cNvSpPr/>
          <p:nvPr>
            <p:ph idx="2" type="pic"/>
          </p:nvPr>
        </p:nvSpPr>
        <p:spPr>
          <a:xfrm>
            <a:off x="4570593" y="297873"/>
            <a:ext cx="4573350" cy="4845600"/>
          </a:xfrm>
          <a:prstGeom prst="rect">
            <a:avLst/>
          </a:prstGeom>
          <a:noFill/>
          <a:ln>
            <a:noFill/>
          </a:ln>
        </p:spPr>
      </p:sp>
      <p:sp>
        <p:nvSpPr>
          <p:cNvPr id="529" name="Google Shape;529;p50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0" name="Google Shape;530;p50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31" name="Google Shape;531;p50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2" name="Google Shape;532;p50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3" name="Google Shape;533;p50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34" name="Google Shape;534;p50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35" name="Google Shape;535;p5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6" name="Google Shape;536;p5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7" name="Google Shape;537;p5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8" name="Google Shape;538;p5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39" name="Google Shape;539;p5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540" name="Google Shape;540;p50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 Black with Image" showMasterSp="0">
  <p:cSld name="1_Title Slide Black with Image">
    <p:bg>
      <p:bgPr>
        <a:solidFill>
          <a:schemeClr val="dk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ext, logo&#10;&#10;Description automatically generated" id="542" name="Google Shape;542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0773" y="4142660"/>
            <a:ext cx="3439708" cy="712157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1"/>
          <p:cNvSpPr txBox="1"/>
          <p:nvPr>
            <p:ph type="ctrTitle"/>
          </p:nvPr>
        </p:nvSpPr>
        <p:spPr>
          <a:xfrm>
            <a:off x="339555" y="77170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Barlow Condensed"/>
              <a:buNone/>
              <a:defRPr b="1" sz="4100" cap="none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4" name="Google Shape;544;p51"/>
          <p:cNvSpPr txBox="1"/>
          <p:nvPr>
            <p:ph idx="1" type="subTitle"/>
          </p:nvPr>
        </p:nvSpPr>
        <p:spPr>
          <a:xfrm>
            <a:off x="339555" y="32001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0" sz="1100">
                <a:solidFill>
                  <a:srgbClr val="D8D8D8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45" name="Google Shape;545;p51"/>
          <p:cNvSpPr txBox="1"/>
          <p:nvPr>
            <p:ph idx="10" type="dt"/>
          </p:nvPr>
        </p:nvSpPr>
        <p:spPr>
          <a:xfrm>
            <a:off x="339555" y="198174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46" name="Google Shape;546;p51"/>
          <p:cNvSpPr txBox="1"/>
          <p:nvPr>
            <p:ph idx="11" type="ftr"/>
          </p:nvPr>
        </p:nvSpPr>
        <p:spPr>
          <a:xfrm>
            <a:off x="4967756" y="4782923"/>
            <a:ext cx="322020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D8D8D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7" name="Google Shape;547;p51"/>
          <p:cNvSpPr txBox="1"/>
          <p:nvPr>
            <p:ph idx="12" type="sldNum"/>
          </p:nvPr>
        </p:nvSpPr>
        <p:spPr>
          <a:xfrm>
            <a:off x="8361312" y="4782923"/>
            <a:ext cx="4153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rgbClr val="D8D8D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48" name="Google Shape;548;p51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49" name="Google Shape;549;p5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50" name="Google Shape;550;p5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51" name="Google Shape;551;p5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52" name="Google Shape;552;p5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53" name="Google Shape;553;p5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554" name="Google Shape;554;p51"/>
          <p:cNvSpPr/>
          <p:nvPr>
            <p:ph idx="2" type="pic"/>
          </p:nvPr>
        </p:nvSpPr>
        <p:spPr>
          <a:xfrm>
            <a:off x="4599761" y="306340"/>
            <a:ext cx="4544325" cy="4845600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cxnSp>
        <p:nvCxnSpPr>
          <p:cNvPr id="555" name="Google Shape;555;p51"/>
          <p:cNvCxnSpPr/>
          <p:nvPr/>
        </p:nvCxnSpPr>
        <p:spPr>
          <a:xfrm>
            <a:off x="339555" y="1877291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"/>
          <p:cNvSpPr txBox="1"/>
          <p:nvPr>
            <p:ph type="title"/>
          </p:nvPr>
        </p:nvSpPr>
        <p:spPr>
          <a:xfrm>
            <a:off x="194912" y="325581"/>
            <a:ext cx="8677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6"/>
          <p:cNvSpPr txBox="1"/>
          <p:nvPr>
            <p:ph idx="1" type="body"/>
          </p:nvPr>
        </p:nvSpPr>
        <p:spPr>
          <a:xfrm>
            <a:off x="194911" y="1059872"/>
            <a:ext cx="8677200" cy="3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" name="Google Shape;75;p6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6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6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_Menu">
  <p:cSld name="1_Title and Content_Menu"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2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8" name="Google Shape;558;p52"/>
          <p:cNvSpPr txBox="1"/>
          <p:nvPr>
            <p:ph idx="2" type="body"/>
          </p:nvPr>
        </p:nvSpPr>
        <p:spPr>
          <a:xfrm>
            <a:off x="5555772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59" name="Google Shape;559;p52"/>
          <p:cNvSpPr txBox="1"/>
          <p:nvPr>
            <p:ph idx="3" type="body"/>
          </p:nvPr>
        </p:nvSpPr>
        <p:spPr>
          <a:xfrm>
            <a:off x="6681168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0" name="Google Shape;560;p52"/>
          <p:cNvSpPr txBox="1"/>
          <p:nvPr>
            <p:ph idx="4" type="body"/>
          </p:nvPr>
        </p:nvSpPr>
        <p:spPr>
          <a:xfrm>
            <a:off x="7806564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1" name="Google Shape;561;p5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62" name="Google Shape;562;p5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52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64" name="Google Shape;564;p52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_Menu">
  <p:cSld name="Title and Content_Menu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3"/>
          <p:cNvSpPr txBox="1"/>
          <p:nvPr>
            <p:ph idx="1" type="body"/>
          </p:nvPr>
        </p:nvSpPr>
        <p:spPr>
          <a:xfrm>
            <a:off x="194911" y="1323311"/>
            <a:ext cx="8677350" cy="318285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7" name="Google Shape;567;p53"/>
          <p:cNvSpPr txBox="1"/>
          <p:nvPr>
            <p:ph idx="2" type="body"/>
          </p:nvPr>
        </p:nvSpPr>
        <p:spPr>
          <a:xfrm>
            <a:off x="5555772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8" name="Google Shape;568;p53"/>
          <p:cNvSpPr txBox="1"/>
          <p:nvPr>
            <p:ph idx="3" type="body"/>
          </p:nvPr>
        </p:nvSpPr>
        <p:spPr>
          <a:xfrm>
            <a:off x="6681168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9" name="Google Shape;569;p53"/>
          <p:cNvSpPr txBox="1"/>
          <p:nvPr>
            <p:ph idx="4" type="body"/>
          </p:nvPr>
        </p:nvSpPr>
        <p:spPr>
          <a:xfrm>
            <a:off x="7806564" y="513795"/>
            <a:ext cx="1065600" cy="214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700"/>
              <a:buNone/>
              <a:defRPr b="0" sz="800">
                <a:solidFill>
                  <a:srgbClr val="7F7F7F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0" name="Google Shape;570;p5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1" name="Google Shape;571;p5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2" name="Google Shape;572;p53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73" name="Google Shape;573;p53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4"/>
          <p:cNvSpPr txBox="1"/>
          <p:nvPr>
            <p:ph type="title"/>
          </p:nvPr>
        </p:nvSpPr>
        <p:spPr>
          <a:xfrm>
            <a:off x="194911" y="1282303"/>
            <a:ext cx="7049700" cy="2139525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6" name="Google Shape;576;p54"/>
          <p:cNvSpPr txBox="1"/>
          <p:nvPr>
            <p:ph idx="1" type="body"/>
          </p:nvPr>
        </p:nvSpPr>
        <p:spPr>
          <a:xfrm>
            <a:off x="194911" y="3442097"/>
            <a:ext cx="7049700" cy="11252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7" name="Google Shape;577;p5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78" name="Google Shape;578;p5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79" name="Google Shape;579;p54"/>
          <p:cNvCxnSpPr/>
          <p:nvPr/>
        </p:nvCxnSpPr>
        <p:spPr>
          <a:xfrm>
            <a:off x="271822" y="3442097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_ALT" showMasterSp="0">
  <p:cSld name="Section Header_ALT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5"/>
          <p:cNvSpPr txBox="1"/>
          <p:nvPr>
            <p:ph type="ctrTitle"/>
          </p:nvPr>
        </p:nvSpPr>
        <p:spPr>
          <a:xfrm>
            <a:off x="720391" y="2420560"/>
            <a:ext cx="6577875" cy="909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sz="3000" cap="non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2" name="Google Shape;582;p55"/>
          <p:cNvSpPr txBox="1"/>
          <p:nvPr>
            <p:ph idx="1" type="subTitle"/>
          </p:nvPr>
        </p:nvSpPr>
        <p:spPr>
          <a:xfrm>
            <a:off x="720391" y="3335474"/>
            <a:ext cx="65778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None/>
              <a:defRPr sz="1800">
                <a:solidFill>
                  <a:srgbClr val="7F7F7F"/>
                </a:solidFill>
              </a:defRPr>
            </a:lvl1pPr>
            <a:lvl2pPr lvl="1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583" name="Google Shape;583;p5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4" name="Google Shape;584;p5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85" name="Google Shape;585;p5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586" name="Google Shape;586;p5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87" name="Google Shape;587;p5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88" name="Google Shape;588;p5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89" name="Google Shape;589;p5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590" name="Google Shape;590;p5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591" name="Google Shape;591;p55"/>
          <p:cNvCxnSpPr/>
          <p:nvPr/>
        </p:nvCxnSpPr>
        <p:spPr>
          <a:xfrm>
            <a:off x="796755" y="3329602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Two Content">
  <p:cSld name="3_Two Content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6"/>
          <p:cNvSpPr/>
          <p:nvPr>
            <p:ph idx="2" type="pic"/>
          </p:nvPr>
        </p:nvSpPr>
        <p:spPr>
          <a:xfrm>
            <a:off x="0" y="271463"/>
            <a:ext cx="9144000" cy="16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594" name="Google Shape;594;p56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5" name="Google Shape;595;p56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6" name="Google Shape;596;p56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597" name="Google Shape;597;p56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598" name="Google Shape;598;p56"/>
          <p:cNvSpPr txBox="1"/>
          <p:nvPr>
            <p:ph idx="1" type="body"/>
          </p:nvPr>
        </p:nvSpPr>
        <p:spPr>
          <a:xfrm>
            <a:off x="194911" y="1246281"/>
            <a:ext cx="8677350" cy="3256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wo Content">
  <p:cSld name="1_Two Content"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57"/>
          <p:cNvSpPr/>
          <p:nvPr>
            <p:ph idx="2" type="pic"/>
          </p:nvPr>
        </p:nvSpPr>
        <p:spPr>
          <a:xfrm>
            <a:off x="0" y="271463"/>
            <a:ext cx="9144000" cy="1633500"/>
          </a:xfrm>
          <a:prstGeom prst="rect">
            <a:avLst/>
          </a:prstGeom>
          <a:solidFill>
            <a:schemeClr val="lt2"/>
          </a:solidFill>
          <a:ln>
            <a:noFill/>
          </a:ln>
        </p:spPr>
      </p:sp>
      <p:sp>
        <p:nvSpPr>
          <p:cNvPr id="601" name="Google Shape;601;p57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2" name="Google Shape;602;p57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57"/>
          <p:cNvSpPr txBox="1"/>
          <p:nvPr>
            <p:ph idx="1" type="body"/>
          </p:nvPr>
        </p:nvSpPr>
        <p:spPr>
          <a:xfrm>
            <a:off x="194912" y="1396999"/>
            <a:ext cx="4190175" cy="3107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4" name="Google Shape;604;p57"/>
          <p:cNvSpPr txBox="1"/>
          <p:nvPr>
            <p:ph idx="3" type="body"/>
          </p:nvPr>
        </p:nvSpPr>
        <p:spPr>
          <a:xfrm>
            <a:off x="4628244" y="1397000"/>
            <a:ext cx="4243950" cy="3105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5" name="Google Shape;605;p57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06" name="Google Shape;606;p57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8"/>
          <p:cNvSpPr txBox="1"/>
          <p:nvPr>
            <p:ph idx="1" type="body"/>
          </p:nvPr>
        </p:nvSpPr>
        <p:spPr>
          <a:xfrm>
            <a:off x="194910" y="1304240"/>
            <a:ext cx="4157100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09" name="Google Shape;609;p58"/>
          <p:cNvSpPr txBox="1"/>
          <p:nvPr>
            <p:ph idx="2" type="body"/>
          </p:nvPr>
        </p:nvSpPr>
        <p:spPr>
          <a:xfrm>
            <a:off x="194911" y="1806942"/>
            <a:ext cx="4157100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0" name="Google Shape;610;p58"/>
          <p:cNvSpPr txBox="1"/>
          <p:nvPr>
            <p:ph idx="3" type="body"/>
          </p:nvPr>
        </p:nvSpPr>
        <p:spPr>
          <a:xfrm>
            <a:off x="4677116" y="1318451"/>
            <a:ext cx="4195125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11" name="Google Shape;611;p58"/>
          <p:cNvSpPr txBox="1"/>
          <p:nvPr>
            <p:ph idx="4" type="body"/>
          </p:nvPr>
        </p:nvSpPr>
        <p:spPr>
          <a:xfrm>
            <a:off x="4677116" y="1806942"/>
            <a:ext cx="4195125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2" name="Google Shape;612;p58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3" name="Google Shape;613;p58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4" name="Google Shape;614;p58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5" name="Google Shape;615;p58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omparison">
  <p:cSld name="1_Comparison"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/>
          <p:nvPr>
            <p:ph idx="1" type="body"/>
          </p:nvPr>
        </p:nvSpPr>
        <p:spPr>
          <a:xfrm>
            <a:off x="194910" y="1304240"/>
            <a:ext cx="8677350" cy="502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b="1" sz="2100"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None/>
              <a:defRPr b="1" sz="1500"/>
            </a:lvl2pPr>
            <a:lvl3pPr indent="-2286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None/>
              <a:defRPr b="1" sz="1400"/>
            </a:lvl3pPr>
            <a:lvl4pPr indent="-2286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4pPr>
            <a:lvl5pPr indent="-2286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618" name="Google Shape;618;p59"/>
          <p:cNvSpPr txBox="1"/>
          <p:nvPr>
            <p:ph idx="2" type="body"/>
          </p:nvPr>
        </p:nvSpPr>
        <p:spPr>
          <a:xfrm>
            <a:off x="194911" y="1806942"/>
            <a:ext cx="8677350" cy="27166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11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 sz="1500"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 sz="1400"/>
            </a:lvl2pPr>
            <a:lvl3pPr indent="-29210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 sz="1200"/>
            </a:lvl3pPr>
            <a:lvl4pPr indent="-2857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4pPr>
            <a:lvl5pPr indent="-2857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900"/>
              <a:buFont typeface="Noto Sans Symbols"/>
              <a:buChar char="▪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9" name="Google Shape;619;p59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0" name="Google Shape;620;p59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1" name="Google Shape;621;p59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22" name="Google Shape;622;p59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0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5" name="Google Shape;625;p60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Only">
  <p:cSld name="2_Title Only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1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8" name="Google Shape;628;p61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9" name="Google Shape;629;p61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30" name="Google Shape;630;p61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31" name="Google Shape;631;p61"/>
          <p:cNvSpPr txBox="1"/>
          <p:nvPr>
            <p:ph idx="1" type="body"/>
          </p:nvPr>
        </p:nvSpPr>
        <p:spPr>
          <a:xfrm>
            <a:off x="194912" y="1059872"/>
            <a:ext cx="4370175" cy="34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984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2" name="Google Shape;632;p61"/>
          <p:cNvSpPr/>
          <p:nvPr>
            <p:ph idx="2" type="pic"/>
          </p:nvPr>
        </p:nvSpPr>
        <p:spPr>
          <a:xfrm>
            <a:off x="4906237" y="1073684"/>
            <a:ext cx="3966075" cy="311715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/>
          <p:nvPr>
            <p:ph type="title"/>
          </p:nvPr>
        </p:nvSpPr>
        <p:spPr>
          <a:xfrm>
            <a:off x="194912" y="325581"/>
            <a:ext cx="8677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194912" y="1059873"/>
            <a:ext cx="41901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7"/>
          <p:cNvSpPr txBox="1"/>
          <p:nvPr>
            <p:ph idx="2" type="body"/>
          </p:nvPr>
        </p:nvSpPr>
        <p:spPr>
          <a:xfrm>
            <a:off x="4628244" y="1059873"/>
            <a:ext cx="4244100" cy="3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500"/>
              <a:buFont typeface="Noto Sans Symbols"/>
              <a:buChar char="▪"/>
              <a:defRPr/>
            </a:lvl1pPr>
            <a:lvl2pPr indent="-3111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Font typeface="Noto Sans Symbols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Font typeface="Noto Sans Symbols"/>
              <a:buChar char="▪"/>
              <a:defRPr/>
            </a:lvl3pPr>
            <a:lvl4pPr indent="-29210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4pPr>
            <a:lvl5pPr indent="-29210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Font typeface="Noto Sans Symbols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7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7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7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2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5" name="Google Shape;635;p62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62"/>
          <p:cNvSpPr/>
          <p:nvPr/>
        </p:nvSpPr>
        <p:spPr>
          <a:xfrm>
            <a:off x="252947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EXAMPLE.1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62"/>
          <p:cNvSpPr/>
          <p:nvPr/>
        </p:nvSpPr>
        <p:spPr>
          <a:xfrm>
            <a:off x="3129335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EXAMPLE.2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62"/>
          <p:cNvSpPr/>
          <p:nvPr/>
        </p:nvSpPr>
        <p:spPr>
          <a:xfrm>
            <a:off x="6000982" y="3512126"/>
            <a:ext cx="903825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0" i="0" lang="en" sz="9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EXAMPLE.3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62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cxnSp>
        <p:nvCxnSpPr>
          <p:cNvPr id="640" name="Google Shape;640;p62"/>
          <p:cNvCxnSpPr/>
          <p:nvPr/>
        </p:nvCxnSpPr>
        <p:spPr>
          <a:xfrm>
            <a:off x="280288" y="878224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641" name="Google Shape;641;p62"/>
          <p:cNvSpPr/>
          <p:nvPr>
            <p:ph idx="2" type="pic"/>
          </p:nvPr>
        </p:nvSpPr>
        <p:spPr>
          <a:xfrm>
            <a:off x="251927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642" name="Google Shape;642;p62"/>
          <p:cNvSpPr/>
          <p:nvPr>
            <p:ph idx="3" type="pic"/>
          </p:nvPr>
        </p:nvSpPr>
        <p:spPr>
          <a:xfrm>
            <a:off x="3129335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643" name="Google Shape;643;p62"/>
          <p:cNvSpPr/>
          <p:nvPr>
            <p:ph idx="4" type="pic"/>
          </p:nvPr>
        </p:nvSpPr>
        <p:spPr>
          <a:xfrm>
            <a:off x="6009694" y="1073467"/>
            <a:ext cx="2657475" cy="2283525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Google Shape;644;p62"/>
          <p:cNvSpPr txBox="1"/>
          <p:nvPr>
            <p:ph idx="1" type="body"/>
          </p:nvPr>
        </p:nvSpPr>
        <p:spPr>
          <a:xfrm>
            <a:off x="251926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5" name="Google Shape;645;p62"/>
          <p:cNvSpPr txBox="1"/>
          <p:nvPr>
            <p:ph idx="5" type="body"/>
          </p:nvPr>
        </p:nvSpPr>
        <p:spPr>
          <a:xfrm>
            <a:off x="3129335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6" name="Google Shape;646;p62"/>
          <p:cNvSpPr txBox="1"/>
          <p:nvPr>
            <p:ph idx="6" type="body"/>
          </p:nvPr>
        </p:nvSpPr>
        <p:spPr>
          <a:xfrm>
            <a:off x="6024077" y="3878937"/>
            <a:ext cx="2657475" cy="4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0" i="0" sz="900"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osing Slide_ALT" showMasterSp="0">
  <p:cSld name="Closing Slide_ALT">
    <p:bg>
      <p:bgPr>
        <a:solidFill>
          <a:schemeClr val="dk1"/>
        </a:soli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63"/>
          <p:cNvSpPr txBox="1"/>
          <p:nvPr>
            <p:ph type="title"/>
          </p:nvPr>
        </p:nvSpPr>
        <p:spPr>
          <a:xfrm>
            <a:off x="550069" y="3512127"/>
            <a:ext cx="8043975" cy="1169775"/>
          </a:xfrm>
          <a:prstGeom prst="rect">
            <a:avLst/>
          </a:prstGeom>
          <a:noFill/>
          <a:ln>
            <a:noFill/>
          </a:ln>
        </p:spPr>
        <p:txBody>
          <a:bodyPr anchorCtr="1" anchor="ctr" bIns="34275" lIns="68575" spcFirstLastPara="1" rIns="68575" wrap="square" tIns="34275">
            <a:noAutofit/>
          </a:bodyPr>
          <a:lstStyle>
            <a:lvl1pPr lvl="0" algn="ctr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Verdana"/>
              <a:buNone/>
              <a:defRPr b="0" i="0" sz="1400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9" name="Google Shape;649;p63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0" name="Google Shape;650;p63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51" name="Google Shape;651;p63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52" name="Google Shape;652;p63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53" name="Google Shape;653;p63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54" name="Google Shape;654;p63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55" name="Google Shape;655;p63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56" name="Google Shape;656;p63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descr="Text, logo&#10;&#10;Description automatically generated" id="657" name="Google Shape;657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1092" y="1788950"/>
            <a:ext cx="7561815" cy="156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" showMasterSp="0">
  <p:cSld name="1_Closing Slide_Y+W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0" name="Google Shape;660;p6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61" name="Google Shape;661;p64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62" name="Google Shape;662;p6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3" name="Google Shape;663;p6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4" name="Google Shape;664;p6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5" name="Google Shape;665;p6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66" name="Google Shape;666;p6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pic>
        <p:nvPicPr>
          <p:cNvPr id="667" name="Google Shape;667;p64" title="University of Waterloo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412548" y="1170677"/>
            <a:ext cx="4318902" cy="28021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_Y+W_ALT" showMasterSp="0">
  <p:cSld name="1_Closing Slide_Y+W_ALT">
    <p:bg>
      <p:bgPr>
        <a:solidFill>
          <a:schemeClr val="dk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65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0" name="Google Shape;670;p65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671" name="Google Shape;671;p65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672" name="Google Shape;672;p65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3" name="Google Shape;673;p65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4" name="Google Shape;674;p65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5" name="Google Shape;675;p65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676" name="Google Shape;676;p65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sp>
        <p:nvSpPr>
          <p:cNvPr id="677" name="Google Shape;677;p65"/>
          <p:cNvSpPr txBox="1"/>
          <p:nvPr/>
        </p:nvSpPr>
        <p:spPr>
          <a:xfrm>
            <a:off x="3638550" y="5435600"/>
            <a:ext cx="138600" cy="2769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678" name="Google Shape;678;p65" title="University of Waterloo"/>
          <p:cNvPicPr preferRelativeResize="0"/>
          <p:nvPr/>
        </p:nvPicPr>
        <p:blipFill rotWithShape="1">
          <a:blip r:embed="rId2">
            <a:alphaModFix/>
          </a:blip>
          <a:srcRect b="13980" l="13987" r="13980" t="13987"/>
          <a:stretch/>
        </p:blipFill>
        <p:spPr>
          <a:xfrm>
            <a:off x="3011982" y="1558482"/>
            <a:ext cx="3120034" cy="202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1" name="Google Shape;681;p66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2">
  <p:cSld name="SECTION_HEADER_2"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67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4" name="Google Shape;684;p67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3">
  <p:cSld name="SECTION_HEADER_3"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8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7" name="Google Shape;687;p68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4">
  <p:cSld name="SECTION_HEADER_4"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69"/>
          <p:cNvSpPr txBox="1"/>
          <p:nvPr>
            <p:ph type="title"/>
          </p:nvPr>
        </p:nvSpPr>
        <p:spPr>
          <a:xfrm>
            <a:off x="311700" y="2150850"/>
            <a:ext cx="8520525" cy="8417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90" name="Google Shape;690;p69"/>
          <p:cNvSpPr txBox="1"/>
          <p:nvPr>
            <p:ph idx="12" type="sldNum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"/>
          <p:cNvSpPr txBox="1"/>
          <p:nvPr>
            <p:ph type="title"/>
          </p:nvPr>
        </p:nvSpPr>
        <p:spPr>
          <a:xfrm>
            <a:off x="194912" y="325581"/>
            <a:ext cx="8677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8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8" name="Google Shape;88;p8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9" name="Google Shape;89;p8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" showMasterSp="0">
  <p:cSld name="Context or Quote">
    <p:bg>
      <p:bgPr>
        <a:solidFill>
          <a:schemeClr val="lt2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9"/>
          <p:cNvSpPr txBox="1"/>
          <p:nvPr>
            <p:ph type="title"/>
          </p:nvPr>
        </p:nvSpPr>
        <p:spPr>
          <a:xfrm>
            <a:off x="2947553" y="928256"/>
            <a:ext cx="32490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9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9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" name="Google Shape;94;p9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" name="Google Shape;95;p9"/>
          <p:cNvCxnSpPr/>
          <p:nvPr/>
        </p:nvCxnSpPr>
        <p:spPr>
          <a:xfrm>
            <a:off x="2947555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6" name="Google Shape;96;p9"/>
          <p:cNvCxnSpPr/>
          <p:nvPr/>
        </p:nvCxnSpPr>
        <p:spPr>
          <a:xfrm>
            <a:off x="2947555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9"/>
          <p:cNvSpPr txBox="1"/>
          <p:nvPr>
            <p:ph idx="1" type="body"/>
          </p:nvPr>
        </p:nvSpPr>
        <p:spPr>
          <a:xfrm>
            <a:off x="495300" y="1815270"/>
            <a:ext cx="81534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  <a:defRPr sz="21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2" type="body"/>
          </p:nvPr>
        </p:nvSpPr>
        <p:spPr>
          <a:xfrm>
            <a:off x="2947554" y="3588544"/>
            <a:ext cx="3249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99" name="Google Shape;99;p9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00" name="Google Shape;100;p9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1" name="Google Shape;101;p9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2" name="Google Shape;102;p9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3" name="Google Shape;103;p9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04" name="Google Shape;104;p9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xt or Quote with Photo" showMasterSp="0">
  <p:cSld name="Context or Quote with Photo">
    <p:bg>
      <p:bgPr>
        <a:solidFill>
          <a:schemeClr val="lt2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0"/>
          <p:cNvSpPr/>
          <p:nvPr>
            <p:ph idx="2" type="pic"/>
          </p:nvPr>
        </p:nvSpPr>
        <p:spPr>
          <a:xfrm>
            <a:off x="4762714" y="634364"/>
            <a:ext cx="4080600" cy="40554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10"/>
          <p:cNvSpPr txBox="1"/>
          <p:nvPr>
            <p:ph type="title"/>
          </p:nvPr>
        </p:nvSpPr>
        <p:spPr>
          <a:xfrm>
            <a:off x="640772" y="928256"/>
            <a:ext cx="32490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Barlow Condensed"/>
              <a:buNone/>
              <a:defRPr sz="2100" cap="none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10"/>
          <p:cNvSpPr txBox="1"/>
          <p:nvPr>
            <p:ph idx="10" type="dt"/>
          </p:nvPr>
        </p:nvSpPr>
        <p:spPr>
          <a:xfrm>
            <a:off x="8063253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0"/>
          <p:cNvSpPr txBox="1"/>
          <p:nvPr>
            <p:ph idx="11" type="ftr"/>
          </p:nvPr>
        </p:nvSpPr>
        <p:spPr>
          <a:xfrm>
            <a:off x="194912" y="4751482"/>
            <a:ext cx="29154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0" name="Google Shape;110;p10"/>
          <p:cNvSpPr txBox="1"/>
          <p:nvPr>
            <p:ph idx="12" type="sldNum"/>
          </p:nvPr>
        </p:nvSpPr>
        <p:spPr>
          <a:xfrm>
            <a:off x="4190999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10"/>
          <p:cNvSpPr txBox="1"/>
          <p:nvPr>
            <p:ph idx="1" type="body"/>
          </p:nvPr>
        </p:nvSpPr>
        <p:spPr>
          <a:xfrm>
            <a:off x="408707" y="1806770"/>
            <a:ext cx="3713100" cy="15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None/>
              <a:defRPr sz="1700"/>
            </a:lvl1pPr>
            <a:lvl2pPr indent="-311150" lvl="1" marL="9144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300"/>
              <a:buChar char="▪"/>
              <a:defRPr/>
            </a:lvl2pPr>
            <a:lvl3pPr indent="-298450" lvl="2" marL="13716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2100" lvl="3" marL="18288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4pPr>
            <a:lvl5pPr indent="-292100" lvl="4" marL="22860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0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2" name="Google Shape;112;p10"/>
          <p:cNvSpPr txBox="1"/>
          <p:nvPr>
            <p:ph idx="3" type="body"/>
          </p:nvPr>
        </p:nvSpPr>
        <p:spPr>
          <a:xfrm>
            <a:off x="640772" y="3588544"/>
            <a:ext cx="32490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800"/>
              <a:buNone/>
              <a:defRPr b="1" sz="900" cap="none">
                <a:solidFill>
                  <a:srgbClr val="595959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29845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2pPr>
            <a:lvl3pPr indent="-298450" lvl="2" marL="1371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3pPr>
            <a:lvl4pPr indent="-298450" lvl="3" marL="1828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4pPr>
            <a:lvl5pPr indent="-298450" lvl="4" marL="22860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100"/>
              <a:buChar char="▪"/>
              <a:defRPr/>
            </a:lvl5pPr>
            <a:lvl6pPr indent="-317500" lvl="5" marL="27432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cxnSp>
        <p:nvCxnSpPr>
          <p:cNvPr id="113" name="Google Shape;113;p10"/>
          <p:cNvCxnSpPr/>
          <p:nvPr/>
        </p:nvCxnSpPr>
        <p:spPr>
          <a:xfrm>
            <a:off x="640772" y="1683328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14" name="Google Shape;114;p10"/>
          <p:cNvCxnSpPr/>
          <p:nvPr/>
        </p:nvCxnSpPr>
        <p:spPr>
          <a:xfrm>
            <a:off x="640772" y="3501737"/>
            <a:ext cx="3249000" cy="0"/>
          </a:xfrm>
          <a:prstGeom prst="straightConnector1">
            <a:avLst/>
          </a:prstGeom>
          <a:noFill/>
          <a:ln cap="rnd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grpSp>
        <p:nvGrpSpPr>
          <p:cNvPr id="115" name="Google Shape;115;p10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16" name="Google Shape;116;p10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7" name="Google Shape;117;p10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8" name="Google Shape;118;p10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19" name="Google Shape;119;p10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20" name="Google Shape;120;p10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12.xml"/><Relationship Id="rId24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19" Type="http://schemas.openxmlformats.org/officeDocument/2006/relationships/slideLayout" Target="../slideLayouts/slideLayout18.xml"/><Relationship Id="rId6" Type="http://schemas.openxmlformats.org/officeDocument/2006/relationships/slideLayout" Target="../slideLayouts/slideLayout5.xml"/><Relationship Id="rId18" Type="http://schemas.openxmlformats.org/officeDocument/2006/relationships/slideLayout" Target="../slideLayouts/slideLayout17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1.xml"/><Relationship Id="rId20" Type="http://schemas.openxmlformats.org/officeDocument/2006/relationships/slideLayout" Target="../slideLayouts/slideLayout41.xml"/><Relationship Id="rId42" Type="http://schemas.openxmlformats.org/officeDocument/2006/relationships/slideLayout" Target="../slideLayouts/slideLayout63.xml"/><Relationship Id="rId41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43.xml"/><Relationship Id="rId44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42.xml"/><Relationship Id="rId43" Type="http://schemas.openxmlformats.org/officeDocument/2006/relationships/slideLayout" Target="../slideLayouts/slideLayout64.xml"/><Relationship Id="rId24" Type="http://schemas.openxmlformats.org/officeDocument/2006/relationships/slideLayout" Target="../slideLayouts/slideLayout45.xml"/><Relationship Id="rId46" Type="http://schemas.openxmlformats.org/officeDocument/2006/relationships/slideLayout" Target="../slideLayouts/slideLayout67.xml"/><Relationship Id="rId23" Type="http://schemas.openxmlformats.org/officeDocument/2006/relationships/slideLayout" Target="../slideLayouts/slideLayout44.xml"/><Relationship Id="rId45" Type="http://schemas.openxmlformats.org/officeDocument/2006/relationships/slideLayout" Target="../slideLayouts/slideLayout66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47.xml"/><Relationship Id="rId25" Type="http://schemas.openxmlformats.org/officeDocument/2006/relationships/slideLayout" Target="../slideLayouts/slideLayout46.xml"/><Relationship Id="rId47" Type="http://schemas.openxmlformats.org/officeDocument/2006/relationships/theme" Target="../theme/theme3.xml"/><Relationship Id="rId28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48.xml"/><Relationship Id="rId5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50.xml"/><Relationship Id="rId7" Type="http://schemas.openxmlformats.org/officeDocument/2006/relationships/slideLayout" Target="../slideLayouts/slideLayout28.xml"/><Relationship Id="rId8" Type="http://schemas.openxmlformats.org/officeDocument/2006/relationships/slideLayout" Target="../slideLayouts/slideLayout29.xml"/><Relationship Id="rId31" Type="http://schemas.openxmlformats.org/officeDocument/2006/relationships/slideLayout" Target="../slideLayouts/slideLayout52.xml"/><Relationship Id="rId30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54.xml"/><Relationship Id="rId10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56.xml"/><Relationship Id="rId12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60.xml"/><Relationship Id="rId16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342909" y="4610807"/>
            <a:ext cx="1545349" cy="3955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94912" y="325581"/>
            <a:ext cx="8677200" cy="6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b="1" i="0" sz="3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194911" y="1059872"/>
            <a:ext cx="8677200" cy="3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5653511" y="4751482"/>
            <a:ext cx="8859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1" type="ftr"/>
          </p:nvPr>
        </p:nvSpPr>
        <p:spPr>
          <a:xfrm>
            <a:off x="194912" y="4751482"/>
            <a:ext cx="39198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" name="Google Shape;11;p1"/>
          <p:cNvSpPr txBox="1"/>
          <p:nvPr>
            <p:ph idx="12" type="sldNum"/>
          </p:nvPr>
        </p:nvSpPr>
        <p:spPr>
          <a:xfrm>
            <a:off x="4191000" y="4751482"/>
            <a:ext cx="762000" cy="18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2" name="Google Shape;12;p1"/>
          <p:cNvGrpSpPr/>
          <p:nvPr/>
        </p:nvGrpSpPr>
        <p:grpSpPr>
          <a:xfrm>
            <a:off x="5" y="33"/>
            <a:ext cx="9144159" cy="297799"/>
            <a:chOff x="421830" y="1342659"/>
            <a:chExt cx="10018800" cy="290479"/>
          </a:xfrm>
        </p:grpSpPr>
        <p:sp>
          <p:nvSpPr>
            <p:cNvPr id="13" name="Google Shape;13;p1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5" name="Google Shape;15;p1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17" name="Google Shape;17;p1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ape&#10;&#10;Description automatically generated with medium confidence" id="259" name="Google Shape;259;p2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5950040" y="4504014"/>
            <a:ext cx="3094359" cy="63948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24"/>
          <p:cNvSpPr txBox="1"/>
          <p:nvPr>
            <p:ph type="title"/>
          </p:nvPr>
        </p:nvSpPr>
        <p:spPr>
          <a:xfrm>
            <a:off x="194912" y="325581"/>
            <a:ext cx="8677350" cy="6718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 Condensed"/>
              <a:buNone/>
              <a:defRPr b="1" i="0" sz="30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1" type="body"/>
          </p:nvPr>
        </p:nvSpPr>
        <p:spPr>
          <a:xfrm>
            <a:off x="194911" y="1059872"/>
            <a:ext cx="8677350" cy="34463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115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Symbols"/>
              <a:buChar char="▪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21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21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Noto Sans Symbols"/>
              <a:buChar char="▪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62" name="Google Shape;262;p24"/>
          <p:cNvSpPr txBox="1"/>
          <p:nvPr>
            <p:ph idx="11" type="ftr"/>
          </p:nvPr>
        </p:nvSpPr>
        <p:spPr>
          <a:xfrm>
            <a:off x="194912" y="4751482"/>
            <a:ext cx="3919950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12" type="sldNum"/>
          </p:nvPr>
        </p:nvSpPr>
        <p:spPr>
          <a:xfrm>
            <a:off x="4191000" y="4751482"/>
            <a:ext cx="762075" cy="18765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PAGE  </a:t>
            </a: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64" name="Google Shape;264;p24"/>
          <p:cNvGrpSpPr/>
          <p:nvPr/>
        </p:nvGrpSpPr>
        <p:grpSpPr>
          <a:xfrm>
            <a:off x="-5" y="-1"/>
            <a:ext cx="9143909" cy="297792"/>
            <a:chOff x="421830" y="1342659"/>
            <a:chExt cx="10018800" cy="290479"/>
          </a:xfrm>
        </p:grpSpPr>
        <p:sp>
          <p:nvSpPr>
            <p:cNvPr id="265" name="Google Shape;265;p24"/>
            <p:cNvSpPr/>
            <p:nvPr/>
          </p:nvSpPr>
          <p:spPr>
            <a:xfrm>
              <a:off x="421831" y="1487938"/>
              <a:ext cx="2532900" cy="145200"/>
            </a:xfrm>
            <a:prstGeom prst="rect">
              <a:avLst/>
            </a:prstGeom>
            <a:solidFill>
              <a:srgbClr val="FFFFAA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66" name="Google Shape;266;p24"/>
            <p:cNvSpPr/>
            <p:nvPr/>
          </p:nvSpPr>
          <p:spPr>
            <a:xfrm>
              <a:off x="2928836" y="1487938"/>
              <a:ext cx="2503800" cy="145200"/>
            </a:xfrm>
            <a:prstGeom prst="rect">
              <a:avLst/>
            </a:prstGeom>
            <a:solidFill>
              <a:srgbClr val="FFEA3D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67" name="Google Shape;267;p24"/>
            <p:cNvSpPr/>
            <p:nvPr/>
          </p:nvSpPr>
          <p:spPr>
            <a:xfrm>
              <a:off x="5432754" y="1487938"/>
              <a:ext cx="2503800" cy="145200"/>
            </a:xfrm>
            <a:prstGeom prst="rect">
              <a:avLst/>
            </a:prstGeom>
            <a:solidFill>
              <a:srgbClr val="FFD54F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68" name="Google Shape;268;p24"/>
            <p:cNvSpPr/>
            <p:nvPr/>
          </p:nvSpPr>
          <p:spPr>
            <a:xfrm>
              <a:off x="7936672" y="1487938"/>
              <a:ext cx="2503800" cy="145200"/>
            </a:xfrm>
            <a:prstGeom prst="rect">
              <a:avLst/>
            </a:prstGeom>
            <a:solidFill>
              <a:srgbClr val="E4B429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id="269" name="Google Shape;269;p24"/>
            <p:cNvSpPr/>
            <p:nvPr/>
          </p:nvSpPr>
          <p:spPr>
            <a:xfrm>
              <a:off x="421830" y="1342659"/>
              <a:ext cx="10018800" cy="14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  <p:cxnSp>
        <p:nvCxnSpPr>
          <p:cNvPr id="270" name="Google Shape;270;p24"/>
          <p:cNvCxnSpPr/>
          <p:nvPr/>
        </p:nvCxnSpPr>
        <p:spPr>
          <a:xfrm>
            <a:off x="283086" y="899555"/>
            <a:ext cx="3577050" cy="0"/>
          </a:xfrm>
          <a:prstGeom prst="straightConnector1">
            <a:avLst/>
          </a:prstGeom>
          <a:noFill/>
          <a:ln cap="flat" cmpd="sng" w="57150">
            <a:solidFill>
              <a:srgbClr val="FFD54F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  <p:sldLayoutId id="2147483704" r:id="rId36"/>
    <p:sldLayoutId id="2147483705" r:id="rId37"/>
    <p:sldLayoutId id="2147483706" r:id="rId38"/>
    <p:sldLayoutId id="2147483707" r:id="rId39"/>
    <p:sldLayoutId id="2147483708" r:id="rId40"/>
    <p:sldLayoutId id="2147483709" r:id="rId41"/>
    <p:sldLayoutId id="2147483710" r:id="rId42"/>
    <p:sldLayoutId id="2147483711" r:id="rId43"/>
    <p:sldLayoutId id="2147483712" r:id="rId44"/>
    <p:sldLayoutId id="2147483713" r:id="rId45"/>
    <p:sldLayoutId id="2147483714" r:id="rId4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proceedings.neurips.cc/paper_files/paper/2023/hash/1feb87871436031bdc0f2beaa62a049b-Abstract-Conference.html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colab.research.google.com/drive/1AThvNETbIbwmWtR5icAaoU-BsNaqkx4J?usp=sharing" TargetMode="External"/><Relationship Id="rId4" Type="http://schemas.openxmlformats.org/officeDocument/2006/relationships/hyperlink" Target="https://colab.research.google.com/drive/13cQiH7ZebAtQHusF7Ny3BSYDztfF2xQs#scrollTo=3awVyved9AgW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elp.openai.com/en/articles/6654000-best-practices-for-prompt-engineering-with-the-openai-api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arxiv.org/pdf/2201.11903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Relationship Id="rId4" Type="http://schemas.openxmlformats.org/officeDocument/2006/relationships/hyperlink" Target="https://www.youtube.com/watch?v=ahnGLM-RC1Y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hyperlink" Target="https://arxiv.org/abs/2205.11916" TargetMode="External"/><Relationship Id="rId6" Type="http://schemas.openxmlformats.org/officeDocument/2006/relationships/hyperlink" Target="https://arxiv.org/pdf/2309.03409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70"/>
          <p:cNvSpPr txBox="1"/>
          <p:nvPr>
            <p:ph idx="12" type="sldNum"/>
          </p:nvPr>
        </p:nvSpPr>
        <p:spPr>
          <a:xfrm>
            <a:off x="8361312" y="4782923"/>
            <a:ext cx="415425" cy="187753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70"/>
          <p:cNvSpPr/>
          <p:nvPr/>
        </p:nvSpPr>
        <p:spPr>
          <a:xfrm>
            <a:off x="1550963" y="3278530"/>
            <a:ext cx="5971725" cy="339525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Barlow Condensed Medium"/>
                <a:ea typeface="Barlow Condensed Medium"/>
                <a:cs typeface="Barlow Condensed Medium"/>
                <a:sym typeface="Barlow Condensed Medium"/>
              </a:rPr>
              <a:t>Foundations of Large Language Models: Tools, Techniques, and Applications</a:t>
            </a:r>
            <a:endParaRPr b="1" i="0" sz="1400" u="none" cap="none" strike="noStrike">
              <a:solidFill>
                <a:schemeClr val="dk1"/>
              </a:solidFill>
              <a:latin typeface="Barlow Condensed Medium"/>
              <a:ea typeface="Barlow Condensed Medium"/>
              <a:cs typeface="Barlow Condensed Medium"/>
              <a:sym typeface="Barlow Condensed Medium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Self-Attention</a:t>
            </a:r>
            <a:endParaRPr sz="1800"/>
          </a:p>
        </p:txBody>
      </p:sp>
      <p:sp>
        <p:nvSpPr>
          <p:cNvPr id="839" name="Google Shape;839;p79"/>
          <p:cNvSpPr txBox="1"/>
          <p:nvPr/>
        </p:nvSpPr>
        <p:spPr>
          <a:xfrm>
            <a:off x="311700" y="1250475"/>
            <a:ext cx="33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Consider the sequence “The dog runs.”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40" name="Google Shape;840;p79"/>
          <p:cNvSpPr/>
          <p:nvPr/>
        </p:nvSpPr>
        <p:spPr>
          <a:xfrm>
            <a:off x="1224663" y="2789750"/>
            <a:ext cx="306600" cy="322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41" name="Google Shape;841;p79"/>
          <p:cNvSpPr/>
          <p:nvPr/>
        </p:nvSpPr>
        <p:spPr>
          <a:xfrm>
            <a:off x="1626838" y="2789750"/>
            <a:ext cx="306600" cy="32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42" name="Google Shape;842;p79"/>
          <p:cNvSpPr/>
          <p:nvPr/>
        </p:nvSpPr>
        <p:spPr>
          <a:xfrm>
            <a:off x="2029013" y="2789750"/>
            <a:ext cx="306600" cy="322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43" name="Google Shape;843;p79"/>
          <p:cNvSpPr txBox="1"/>
          <p:nvPr/>
        </p:nvSpPr>
        <p:spPr>
          <a:xfrm>
            <a:off x="1071213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44" name="Google Shape;844;p79"/>
          <p:cNvSpPr txBox="1"/>
          <p:nvPr/>
        </p:nvSpPr>
        <p:spPr>
          <a:xfrm>
            <a:off x="1473388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45" name="Google Shape;845;p79"/>
          <p:cNvSpPr txBox="1"/>
          <p:nvPr/>
        </p:nvSpPr>
        <p:spPr>
          <a:xfrm>
            <a:off x="1875563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46" name="Google Shape;846;p79"/>
          <p:cNvSpPr/>
          <p:nvPr/>
        </p:nvSpPr>
        <p:spPr>
          <a:xfrm>
            <a:off x="2431188" y="2789750"/>
            <a:ext cx="306600" cy="322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4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47" name="Google Shape;847;p79"/>
          <p:cNvSpPr txBox="1"/>
          <p:nvPr/>
        </p:nvSpPr>
        <p:spPr>
          <a:xfrm>
            <a:off x="2277738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48" name="Google Shape;848;p79"/>
          <p:cNvSpPr txBox="1"/>
          <p:nvPr/>
        </p:nvSpPr>
        <p:spPr>
          <a:xfrm>
            <a:off x="1071200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49" name="Google Shape;849;p79"/>
          <p:cNvSpPr txBox="1"/>
          <p:nvPr/>
        </p:nvSpPr>
        <p:spPr>
          <a:xfrm>
            <a:off x="1473375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50" name="Google Shape;850;p79"/>
          <p:cNvSpPr txBox="1"/>
          <p:nvPr/>
        </p:nvSpPr>
        <p:spPr>
          <a:xfrm>
            <a:off x="1875550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51" name="Google Shape;851;p79"/>
          <p:cNvSpPr txBox="1"/>
          <p:nvPr/>
        </p:nvSpPr>
        <p:spPr>
          <a:xfrm>
            <a:off x="2277725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&lt;EOS&gt;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52" name="Google Shape;852;p79"/>
          <p:cNvSpPr/>
          <p:nvPr/>
        </p:nvSpPr>
        <p:spPr>
          <a:xfrm flipH="1">
            <a:off x="1428050" y="26915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3" name="Google Shape;853;p79"/>
          <p:cNvSpPr/>
          <p:nvPr/>
        </p:nvSpPr>
        <p:spPr>
          <a:xfrm flipH="1">
            <a:off x="1827938" y="26915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6D7A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4" name="Google Shape;854;p79"/>
          <p:cNvSpPr/>
          <p:nvPr/>
        </p:nvSpPr>
        <p:spPr>
          <a:xfrm flipH="1">
            <a:off x="2227850" y="26915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5" name="Google Shape;855;p79"/>
          <p:cNvSpPr txBox="1"/>
          <p:nvPr/>
        </p:nvSpPr>
        <p:spPr>
          <a:xfrm>
            <a:off x="1004400" y="2389550"/>
            <a:ext cx="20073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6" name="Google Shape;856;p79"/>
          <p:cNvSpPr txBox="1"/>
          <p:nvPr/>
        </p:nvSpPr>
        <p:spPr>
          <a:xfrm>
            <a:off x="948050" y="3636800"/>
            <a:ext cx="206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“Causal” self-attention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857" name="Google Shape;857;p79"/>
          <p:cNvGraphicFramePr/>
          <p:nvPr/>
        </p:nvGraphicFramePr>
        <p:xfrm>
          <a:off x="4268500" y="200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{BF3D001B-77FF-4563-B0C5-1733C905E900}</a:tableStyleId>
              </a:tblPr>
              <a:tblGrid>
                <a:gridCol w="1387825"/>
                <a:gridCol w="2726075"/>
              </a:tblGrid>
              <a:tr h="339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Sequence</a:t>
                      </a:r>
                      <a:r>
                        <a:rPr b="1" baseline="-25000" lang="en"/>
                        <a:t>[0:n]</a:t>
                      </a:r>
                      <a:endParaRPr b="1" baseline="-25000"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/>
                        <a:t>P(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w</a:t>
                      </a:r>
                      <a:r>
                        <a:rPr b="1" baseline="-25000" lang="en" sz="1200">
                          <a:solidFill>
                            <a:schemeClr val="dk1"/>
                          </a:solidFill>
                        </a:rPr>
                        <a:t>n+1</a:t>
                      </a:r>
                      <a:r>
                        <a:rPr b="1" lang="en" sz="1200">
                          <a:solidFill>
                            <a:schemeClr val="dk1"/>
                          </a:solidFill>
                        </a:rPr>
                        <a:t>)</a:t>
                      </a:r>
                      <a:endParaRPr b="1" sz="1200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3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P(“dog” | “The”)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EAD3"/>
                    </a:solidFill>
                  </a:tcPr>
                </a:tc>
              </a:tr>
              <a:tr h="33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dog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P(“runs” | “The dog”)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B6D7A8"/>
                    </a:solidFill>
                  </a:tcPr>
                </a:tc>
              </a:tr>
              <a:tr h="33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dog runs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P(“.” | “The dog runs”)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93C47D"/>
                    </a:solidFill>
                  </a:tcPr>
                </a:tc>
              </a:tr>
              <a:tr h="33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The dog runs .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P(“&lt;EOS&gt;” | “The dog runs .”)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</a:tbl>
          </a:graphicData>
        </a:graphic>
      </p:graphicFrame>
      <p:sp>
        <p:nvSpPr>
          <p:cNvPr id="858" name="Google Shape;858;p79"/>
          <p:cNvSpPr txBox="1"/>
          <p:nvPr/>
        </p:nvSpPr>
        <p:spPr>
          <a:xfrm>
            <a:off x="4676350" y="1311975"/>
            <a:ext cx="32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Objective:</a:t>
            </a: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Maximize</a:t>
            </a:r>
            <a:r>
              <a:rPr b="1"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chemeClr val="dk1"/>
                </a:solidFill>
              </a:rPr>
              <a:t>P </a:t>
            </a:r>
            <a:r>
              <a:rPr lang="en" sz="1200">
                <a:solidFill>
                  <a:schemeClr val="dk1"/>
                </a:solidFill>
              </a:rPr>
              <a:t>(w</a:t>
            </a:r>
            <a:r>
              <a:rPr baseline="-25000" lang="en" sz="1200">
                <a:solidFill>
                  <a:schemeClr val="dk1"/>
                </a:solidFill>
              </a:rPr>
              <a:t>n+1</a:t>
            </a:r>
            <a:r>
              <a:rPr lang="en" sz="1200">
                <a:solidFill>
                  <a:schemeClr val="dk1"/>
                </a:solidFill>
              </a:rPr>
              <a:t> | w</a:t>
            </a:r>
            <a:r>
              <a:rPr baseline="-25000" lang="en" sz="1200">
                <a:solidFill>
                  <a:schemeClr val="dk1"/>
                </a:solidFill>
              </a:rPr>
              <a:t>0 </a:t>
            </a:r>
            <a:r>
              <a:rPr lang="en" sz="1200">
                <a:solidFill>
                  <a:schemeClr val="dk1"/>
                </a:solidFill>
              </a:rPr>
              <a:t>…w</a:t>
            </a:r>
            <a:r>
              <a:rPr baseline="-25000" lang="en" sz="1200">
                <a:solidFill>
                  <a:schemeClr val="dk1"/>
                </a:solidFill>
              </a:rPr>
              <a:t>n</a:t>
            </a:r>
            <a:r>
              <a:rPr lang="en" sz="1200">
                <a:solidFill>
                  <a:schemeClr val="dk1"/>
                </a:solidFill>
              </a:rPr>
              <a:t>)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Self-Attention</a:t>
            </a:r>
            <a:endParaRPr sz="1800"/>
          </a:p>
        </p:txBody>
      </p:sp>
      <p:sp>
        <p:nvSpPr>
          <p:cNvPr id="864" name="Google Shape;864;p80"/>
          <p:cNvSpPr txBox="1"/>
          <p:nvPr/>
        </p:nvSpPr>
        <p:spPr>
          <a:xfrm>
            <a:off x="284900" y="1017725"/>
            <a:ext cx="33927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For each step, the model “attends” to all previous tokens in the sequence. This is known as “self-attention”.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65" name="Google Shape;865;p80"/>
          <p:cNvSpPr/>
          <p:nvPr/>
        </p:nvSpPr>
        <p:spPr>
          <a:xfrm>
            <a:off x="1224663" y="2789750"/>
            <a:ext cx="306600" cy="322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66" name="Google Shape;866;p80"/>
          <p:cNvSpPr/>
          <p:nvPr/>
        </p:nvSpPr>
        <p:spPr>
          <a:xfrm>
            <a:off x="1626838" y="2789750"/>
            <a:ext cx="306600" cy="32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67" name="Google Shape;867;p80"/>
          <p:cNvSpPr/>
          <p:nvPr/>
        </p:nvSpPr>
        <p:spPr>
          <a:xfrm>
            <a:off x="2029013" y="2789750"/>
            <a:ext cx="306600" cy="322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68" name="Google Shape;868;p80"/>
          <p:cNvSpPr txBox="1"/>
          <p:nvPr/>
        </p:nvSpPr>
        <p:spPr>
          <a:xfrm>
            <a:off x="1071213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69" name="Google Shape;869;p80"/>
          <p:cNvSpPr txBox="1"/>
          <p:nvPr/>
        </p:nvSpPr>
        <p:spPr>
          <a:xfrm>
            <a:off x="1473388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70" name="Google Shape;870;p80"/>
          <p:cNvSpPr txBox="1"/>
          <p:nvPr/>
        </p:nvSpPr>
        <p:spPr>
          <a:xfrm>
            <a:off x="1875563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71" name="Google Shape;871;p80"/>
          <p:cNvSpPr/>
          <p:nvPr/>
        </p:nvSpPr>
        <p:spPr>
          <a:xfrm>
            <a:off x="2431188" y="2789750"/>
            <a:ext cx="306600" cy="322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4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72" name="Google Shape;872;p80"/>
          <p:cNvSpPr txBox="1"/>
          <p:nvPr/>
        </p:nvSpPr>
        <p:spPr>
          <a:xfrm>
            <a:off x="2277738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73" name="Google Shape;873;p80"/>
          <p:cNvSpPr txBox="1"/>
          <p:nvPr/>
        </p:nvSpPr>
        <p:spPr>
          <a:xfrm>
            <a:off x="1071200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74" name="Google Shape;874;p80"/>
          <p:cNvSpPr txBox="1"/>
          <p:nvPr/>
        </p:nvSpPr>
        <p:spPr>
          <a:xfrm>
            <a:off x="1473375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75" name="Google Shape;875;p80"/>
          <p:cNvSpPr txBox="1"/>
          <p:nvPr/>
        </p:nvSpPr>
        <p:spPr>
          <a:xfrm>
            <a:off x="1875550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76" name="Google Shape;876;p80"/>
          <p:cNvSpPr txBox="1"/>
          <p:nvPr/>
        </p:nvSpPr>
        <p:spPr>
          <a:xfrm>
            <a:off x="2277725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&lt;EOS&gt;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77" name="Google Shape;877;p80"/>
          <p:cNvSpPr/>
          <p:nvPr/>
        </p:nvSpPr>
        <p:spPr>
          <a:xfrm flipH="1">
            <a:off x="1428050" y="26915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8" name="Google Shape;878;p80"/>
          <p:cNvSpPr/>
          <p:nvPr/>
        </p:nvSpPr>
        <p:spPr>
          <a:xfrm flipH="1">
            <a:off x="1827938" y="26915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6D7A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9" name="Google Shape;879;p80"/>
          <p:cNvSpPr/>
          <p:nvPr/>
        </p:nvSpPr>
        <p:spPr>
          <a:xfrm flipH="1">
            <a:off x="2227850" y="26915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0" name="Google Shape;880;p80"/>
          <p:cNvSpPr txBox="1"/>
          <p:nvPr/>
        </p:nvSpPr>
        <p:spPr>
          <a:xfrm>
            <a:off x="1004400" y="2389550"/>
            <a:ext cx="20073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81" name="Google Shape;881;p80"/>
          <p:cNvSpPr txBox="1"/>
          <p:nvPr/>
        </p:nvSpPr>
        <p:spPr>
          <a:xfrm>
            <a:off x="948050" y="3636800"/>
            <a:ext cx="206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“Causal” self-attention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2" name="Google Shape;882;p80"/>
          <p:cNvSpPr txBox="1"/>
          <p:nvPr/>
        </p:nvSpPr>
        <p:spPr>
          <a:xfrm>
            <a:off x="5439600" y="1017725"/>
            <a:ext cx="3392700" cy="22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“Causal” self-attention only attends to previous tokens in a sequence.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“Bidirectional” self-attention can attend to any token within the sequence.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3" name="Google Shape;883;p80"/>
          <p:cNvSpPr/>
          <p:nvPr/>
        </p:nvSpPr>
        <p:spPr>
          <a:xfrm rot="-1487634">
            <a:off x="3043115" y="1956382"/>
            <a:ext cx="2495973" cy="212483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1"/>
          <p:cNvSpPr/>
          <p:nvPr/>
        </p:nvSpPr>
        <p:spPr>
          <a:xfrm>
            <a:off x="3982500" y="2221275"/>
            <a:ext cx="1504200" cy="1110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Barlow Condensed"/>
                <a:ea typeface="Barlow Condensed"/>
                <a:cs typeface="Barlow Condensed"/>
                <a:sym typeface="Barlow Condensed"/>
              </a:rPr>
              <a:t>The produced vectors</a:t>
            </a:r>
            <a:endParaRPr sz="10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89" name="Google Shape;889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Self-Attention</a:t>
            </a:r>
            <a:r>
              <a:rPr lang="en" sz="1800"/>
              <a:t> – The First Layer</a:t>
            </a:r>
            <a:endParaRPr sz="1800"/>
          </a:p>
        </p:txBody>
      </p:sp>
      <p:sp>
        <p:nvSpPr>
          <p:cNvPr id="890" name="Google Shape;890;p81"/>
          <p:cNvSpPr txBox="1"/>
          <p:nvPr/>
        </p:nvSpPr>
        <p:spPr>
          <a:xfrm>
            <a:off x="284900" y="1017725"/>
            <a:ext cx="28233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“Self-attention heads” refer to a submodule of transformer that computes attention scores.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Scores are computed using the </a:t>
            </a: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dot product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of the Q*, K*, and V* vectors.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91" name="Google Shape;891;p81"/>
          <p:cNvSpPr/>
          <p:nvPr/>
        </p:nvSpPr>
        <p:spPr>
          <a:xfrm>
            <a:off x="6176088" y="1818125"/>
            <a:ext cx="306600" cy="322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92" name="Google Shape;892;p81"/>
          <p:cNvSpPr/>
          <p:nvPr/>
        </p:nvSpPr>
        <p:spPr>
          <a:xfrm>
            <a:off x="6578263" y="1818125"/>
            <a:ext cx="306600" cy="32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93" name="Google Shape;893;p81"/>
          <p:cNvSpPr/>
          <p:nvPr/>
        </p:nvSpPr>
        <p:spPr>
          <a:xfrm>
            <a:off x="6980438" y="1818125"/>
            <a:ext cx="306600" cy="322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…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94" name="Google Shape;894;p81"/>
          <p:cNvSpPr txBox="1"/>
          <p:nvPr/>
        </p:nvSpPr>
        <p:spPr>
          <a:xfrm>
            <a:off x="6022638" y="1017725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95" name="Google Shape;895;p81"/>
          <p:cNvSpPr txBox="1"/>
          <p:nvPr/>
        </p:nvSpPr>
        <p:spPr>
          <a:xfrm>
            <a:off x="6424813" y="1017725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96" name="Google Shape;896;p81"/>
          <p:cNvSpPr txBox="1"/>
          <p:nvPr/>
        </p:nvSpPr>
        <p:spPr>
          <a:xfrm>
            <a:off x="6826988" y="1017725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97" name="Google Shape;897;p81"/>
          <p:cNvSpPr/>
          <p:nvPr/>
        </p:nvSpPr>
        <p:spPr>
          <a:xfrm>
            <a:off x="7382613" y="1818125"/>
            <a:ext cx="306600" cy="322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98" name="Google Shape;898;p81"/>
          <p:cNvSpPr txBox="1"/>
          <p:nvPr/>
        </p:nvSpPr>
        <p:spPr>
          <a:xfrm>
            <a:off x="7229163" y="1017725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99" name="Google Shape;899;p81"/>
          <p:cNvSpPr/>
          <p:nvPr/>
        </p:nvSpPr>
        <p:spPr>
          <a:xfrm>
            <a:off x="6184875" y="1453375"/>
            <a:ext cx="1504200" cy="198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Condensed"/>
                <a:ea typeface="Barlow Condensed"/>
                <a:cs typeface="Barlow Condensed"/>
                <a:sym typeface="Barlow Condensed"/>
              </a:rPr>
              <a:t>Embedding</a:t>
            </a:r>
            <a:endParaRPr sz="1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0" name="Google Shape;900;p81"/>
          <p:cNvSpPr txBox="1"/>
          <p:nvPr/>
        </p:nvSpPr>
        <p:spPr>
          <a:xfrm>
            <a:off x="3447875" y="1368175"/>
            <a:ext cx="26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Convert discrete words to continuous vectors.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1" name="Google Shape;901;p81"/>
          <p:cNvSpPr txBox="1"/>
          <p:nvPr/>
        </p:nvSpPr>
        <p:spPr>
          <a:xfrm>
            <a:off x="3447875" y="1794725"/>
            <a:ext cx="26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Create a query, key, and value vector from each embedding.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2" name="Google Shape;902;p81"/>
          <p:cNvSpPr/>
          <p:nvPr/>
        </p:nvSpPr>
        <p:spPr>
          <a:xfrm>
            <a:off x="6403000" y="2250025"/>
            <a:ext cx="306600" cy="3225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3" name="Google Shape;903;p81"/>
          <p:cNvSpPr txBox="1"/>
          <p:nvPr/>
        </p:nvSpPr>
        <p:spPr>
          <a:xfrm>
            <a:off x="7842675" y="1368175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x 768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4" name="Google Shape;904;p81"/>
          <p:cNvSpPr/>
          <p:nvPr/>
        </p:nvSpPr>
        <p:spPr>
          <a:xfrm>
            <a:off x="6783675" y="2250025"/>
            <a:ext cx="306600" cy="3225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5" name="Google Shape;905;p81"/>
          <p:cNvSpPr/>
          <p:nvPr/>
        </p:nvSpPr>
        <p:spPr>
          <a:xfrm>
            <a:off x="7164350" y="2250025"/>
            <a:ext cx="306600" cy="3225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6" name="Google Shape;906;p81"/>
          <p:cNvSpPr txBox="1"/>
          <p:nvPr/>
        </p:nvSpPr>
        <p:spPr>
          <a:xfrm>
            <a:off x="7842663" y="2226625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768 x 64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7" name="Google Shape;907;p81"/>
          <p:cNvSpPr txBox="1"/>
          <p:nvPr/>
        </p:nvSpPr>
        <p:spPr>
          <a:xfrm>
            <a:off x="4803275" y="708475"/>
            <a:ext cx="425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Example of self-attention with a max context length of n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8" name="Google Shape;908;p81"/>
          <p:cNvSpPr/>
          <p:nvPr/>
        </p:nvSpPr>
        <p:spPr>
          <a:xfrm>
            <a:off x="4043844" y="2522450"/>
            <a:ext cx="765000" cy="198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Q*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09" name="Google Shape;909;p81"/>
          <p:cNvSpPr/>
          <p:nvPr/>
        </p:nvSpPr>
        <p:spPr>
          <a:xfrm>
            <a:off x="4048948" y="2802850"/>
            <a:ext cx="765000" cy="198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K*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0" name="Google Shape;910;p81"/>
          <p:cNvSpPr/>
          <p:nvPr/>
        </p:nvSpPr>
        <p:spPr>
          <a:xfrm>
            <a:off x="4043850" y="3083250"/>
            <a:ext cx="765000" cy="1989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V*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1" name="Google Shape;911;p81"/>
          <p:cNvSpPr txBox="1"/>
          <p:nvPr/>
        </p:nvSpPr>
        <p:spPr>
          <a:xfrm>
            <a:off x="4937038" y="2717650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x 64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2" name="Google Shape;912;p81"/>
          <p:cNvSpPr/>
          <p:nvPr/>
        </p:nvSpPr>
        <p:spPr>
          <a:xfrm>
            <a:off x="5390525" y="2472725"/>
            <a:ext cx="951900" cy="10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3" name="Google Shape;913;p81"/>
          <p:cNvSpPr/>
          <p:nvPr/>
        </p:nvSpPr>
        <p:spPr>
          <a:xfrm>
            <a:off x="6018669" y="3473725"/>
            <a:ext cx="765000" cy="198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Q*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4" name="Google Shape;914;p81"/>
          <p:cNvSpPr/>
          <p:nvPr/>
        </p:nvSpPr>
        <p:spPr>
          <a:xfrm>
            <a:off x="7090285" y="3473725"/>
            <a:ext cx="765000" cy="198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K*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5" name="Google Shape;915;p81"/>
          <p:cNvSpPr txBox="1"/>
          <p:nvPr/>
        </p:nvSpPr>
        <p:spPr>
          <a:xfrm>
            <a:off x="6744675" y="3342325"/>
            <a:ext cx="3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×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6" name="Google Shape;916;p81"/>
          <p:cNvSpPr txBox="1"/>
          <p:nvPr/>
        </p:nvSpPr>
        <p:spPr>
          <a:xfrm>
            <a:off x="3336400" y="3378538"/>
            <a:ext cx="2637300" cy="5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dot product of Q* and K* provides us with a weight for each token as it relates to each other token.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17" name="Google Shape;917;p81"/>
          <p:cNvSpPr/>
          <p:nvPr/>
        </p:nvSpPr>
        <p:spPr>
          <a:xfrm>
            <a:off x="1314044" y="4354150"/>
            <a:ext cx="765000" cy="19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Z*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918" name="Google Shape;918;p81"/>
          <p:cNvGrpSpPr/>
          <p:nvPr/>
        </p:nvGrpSpPr>
        <p:grpSpPr>
          <a:xfrm>
            <a:off x="5421375" y="4177725"/>
            <a:ext cx="3031200" cy="461700"/>
            <a:chOff x="5390525" y="4309125"/>
            <a:chExt cx="3031200" cy="461700"/>
          </a:xfrm>
        </p:grpSpPr>
        <p:sp>
          <p:nvSpPr>
            <p:cNvPr id="919" name="Google Shape;919;p81"/>
            <p:cNvSpPr txBox="1"/>
            <p:nvPr/>
          </p:nvSpPr>
          <p:spPr>
            <a:xfrm>
              <a:off x="5390525" y="4309125"/>
              <a:ext cx="24246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softmax(        ) </a:t>
              </a:r>
              <a:r>
                <a:rPr lang="en" sz="18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rPr>
                <a:t>×</a:t>
              </a:r>
              <a:r>
                <a:rPr lang="en">
                  <a:solidFill>
                    <a:schemeClr val="dk1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 </a:t>
              </a:r>
              <a:endParaRPr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endParaRPr>
            </a:p>
          </p:txBody>
        </p:sp>
        <p:sp>
          <p:nvSpPr>
            <p:cNvPr id="920" name="Google Shape;920;p81"/>
            <p:cNvSpPr/>
            <p:nvPr/>
          </p:nvSpPr>
          <p:spPr>
            <a:xfrm>
              <a:off x="6379469" y="4487975"/>
              <a:ext cx="765000" cy="198900"/>
            </a:xfrm>
            <a:prstGeom prst="rect">
              <a:avLst/>
            </a:prstGeom>
            <a:solidFill>
              <a:srgbClr val="D9D2E9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QK</a:t>
              </a:r>
              <a:r>
                <a:rPr lang="en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*</a:t>
              </a:r>
              <a:endPara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  <p:sp>
          <p:nvSpPr>
            <p:cNvPr id="921" name="Google Shape;921;p81"/>
            <p:cNvSpPr/>
            <p:nvPr/>
          </p:nvSpPr>
          <p:spPr>
            <a:xfrm>
              <a:off x="7656725" y="4487975"/>
              <a:ext cx="765000" cy="198900"/>
            </a:xfrm>
            <a:prstGeom prst="rect">
              <a:avLst/>
            </a:prstGeom>
            <a:solidFill>
              <a:srgbClr val="F9CB9C"/>
            </a:solidFill>
            <a:ln cap="flat" cmpd="sng" w="9525">
              <a:solidFill>
                <a:srgbClr val="274E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Barlow Condensed"/>
                  <a:ea typeface="Barlow Condensed"/>
                  <a:cs typeface="Barlow Condensed"/>
                  <a:sym typeface="Barlow Condensed"/>
                </a:rPr>
                <a:t>V*</a:t>
              </a:r>
              <a:endParaRPr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endParaRPr>
            </a:p>
          </p:txBody>
        </p:sp>
      </p:grpSp>
      <p:sp>
        <p:nvSpPr>
          <p:cNvPr id="922" name="Google Shape;922;p81"/>
          <p:cNvSpPr/>
          <p:nvPr/>
        </p:nvSpPr>
        <p:spPr>
          <a:xfrm>
            <a:off x="2117550" y="4399600"/>
            <a:ext cx="3337800" cy="10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3" name="Google Shape;923;p81"/>
          <p:cNvSpPr/>
          <p:nvPr/>
        </p:nvSpPr>
        <p:spPr>
          <a:xfrm rot="-5400000">
            <a:off x="6801425" y="3791050"/>
            <a:ext cx="262500" cy="1080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CC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4" name="Google Shape;924;p81"/>
          <p:cNvSpPr txBox="1"/>
          <p:nvPr/>
        </p:nvSpPr>
        <p:spPr>
          <a:xfrm>
            <a:off x="1389788" y="4030300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x 64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25" name="Google Shape;925;p81"/>
          <p:cNvSpPr txBox="1"/>
          <p:nvPr/>
        </p:nvSpPr>
        <p:spPr>
          <a:xfrm>
            <a:off x="7842663" y="3388525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x </a:t>
            </a: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endParaRPr b="1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26" name="Google Shape;926;p81"/>
          <p:cNvSpPr/>
          <p:nvPr/>
        </p:nvSpPr>
        <p:spPr>
          <a:xfrm rot="-5400000">
            <a:off x="6346275" y="2988375"/>
            <a:ext cx="108000" cy="763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7" name="Google Shape;927;p81"/>
          <p:cNvSpPr txBox="1"/>
          <p:nvPr/>
        </p:nvSpPr>
        <p:spPr>
          <a:xfrm>
            <a:off x="6094413" y="3019225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x 64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28" name="Google Shape;928;p81"/>
          <p:cNvSpPr/>
          <p:nvPr/>
        </p:nvSpPr>
        <p:spPr>
          <a:xfrm rot="-5400000">
            <a:off x="7418775" y="2970650"/>
            <a:ext cx="108000" cy="763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29" name="Google Shape;929;p81"/>
          <p:cNvSpPr txBox="1"/>
          <p:nvPr/>
        </p:nvSpPr>
        <p:spPr>
          <a:xfrm>
            <a:off x="7166913" y="3001500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64 x </a:t>
            </a: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30" name="Google Shape;930;p81"/>
          <p:cNvSpPr/>
          <p:nvPr/>
        </p:nvSpPr>
        <p:spPr>
          <a:xfrm rot="-5400000">
            <a:off x="8016675" y="3880625"/>
            <a:ext cx="108000" cy="763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1" name="Google Shape;931;p81"/>
          <p:cNvSpPr txBox="1"/>
          <p:nvPr/>
        </p:nvSpPr>
        <p:spPr>
          <a:xfrm>
            <a:off x="7764813" y="3911475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x 64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32" name="Google Shape;932;p81"/>
          <p:cNvSpPr/>
          <p:nvPr/>
        </p:nvSpPr>
        <p:spPr>
          <a:xfrm rot="-5400000">
            <a:off x="6730600" y="3862900"/>
            <a:ext cx="108000" cy="763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3" name="Google Shape;933;p81"/>
          <p:cNvSpPr txBox="1"/>
          <p:nvPr/>
        </p:nvSpPr>
        <p:spPr>
          <a:xfrm>
            <a:off x="6478738" y="3893750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x </a:t>
            </a:r>
            <a:r>
              <a:rPr b="1" lang="en" sz="12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endParaRPr sz="12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8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Self-Attention</a:t>
            </a:r>
            <a:r>
              <a:rPr lang="en" sz="1800"/>
              <a:t> – The First Layer</a:t>
            </a:r>
            <a:endParaRPr sz="1800"/>
          </a:p>
        </p:txBody>
      </p:sp>
      <p:sp>
        <p:nvSpPr>
          <p:cNvPr id="939" name="Google Shape;939;p82"/>
          <p:cNvSpPr txBox="1"/>
          <p:nvPr/>
        </p:nvSpPr>
        <p:spPr>
          <a:xfrm>
            <a:off x="284900" y="1017725"/>
            <a:ext cx="5087700" cy="11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This operation is key for understanding attention.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produce a matrix of weights comparing each token with each other token.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40" name="Google Shape;940;p82"/>
          <p:cNvSpPr/>
          <p:nvPr/>
        </p:nvSpPr>
        <p:spPr>
          <a:xfrm>
            <a:off x="5537619" y="1725513"/>
            <a:ext cx="765000" cy="1989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Q*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41" name="Google Shape;941;p82"/>
          <p:cNvSpPr/>
          <p:nvPr/>
        </p:nvSpPr>
        <p:spPr>
          <a:xfrm>
            <a:off x="6609235" y="1725513"/>
            <a:ext cx="765000" cy="1989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K*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42" name="Google Shape;942;p82"/>
          <p:cNvSpPr txBox="1"/>
          <p:nvPr/>
        </p:nvSpPr>
        <p:spPr>
          <a:xfrm>
            <a:off x="6263625" y="1594113"/>
            <a:ext cx="384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×</a:t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3" name="Google Shape;943;p82"/>
          <p:cNvSpPr txBox="1"/>
          <p:nvPr/>
        </p:nvSpPr>
        <p:spPr>
          <a:xfrm>
            <a:off x="7361613" y="1640313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x </a:t>
            </a: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endParaRPr b="1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44" name="Google Shape;944;p82"/>
          <p:cNvSpPr/>
          <p:nvPr/>
        </p:nvSpPr>
        <p:spPr>
          <a:xfrm rot="-5400000">
            <a:off x="5865225" y="1240163"/>
            <a:ext cx="108000" cy="763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5" name="Google Shape;945;p82"/>
          <p:cNvSpPr txBox="1"/>
          <p:nvPr/>
        </p:nvSpPr>
        <p:spPr>
          <a:xfrm>
            <a:off x="5613363" y="1271013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x 64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46" name="Google Shape;946;p82"/>
          <p:cNvSpPr/>
          <p:nvPr/>
        </p:nvSpPr>
        <p:spPr>
          <a:xfrm rot="-5400000">
            <a:off x="6937725" y="1222438"/>
            <a:ext cx="108000" cy="7632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7" name="Google Shape;947;p82"/>
          <p:cNvSpPr txBox="1"/>
          <p:nvPr/>
        </p:nvSpPr>
        <p:spPr>
          <a:xfrm>
            <a:off x="6685863" y="1253288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64 x </a:t>
            </a: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948" name="Google Shape;948;p82"/>
          <p:cNvGraphicFramePr/>
          <p:nvPr/>
        </p:nvGraphicFramePr>
        <p:xfrm>
          <a:off x="1572338" y="269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{BF3D001B-77FF-4563-B0C5-1733C905E900}</a:tableStyleId>
              </a:tblPr>
              <a:tblGrid>
                <a:gridCol w="486400"/>
                <a:gridCol w="526875"/>
                <a:gridCol w="430650"/>
                <a:gridCol w="461050"/>
                <a:gridCol w="382850"/>
              </a:tblGrid>
              <a:tr h="4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The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dog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runs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.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8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The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75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38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dog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45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65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38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runs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20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75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40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38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.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15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60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30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40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949" name="Google Shape;949;p82"/>
          <p:cNvSpPr txBox="1"/>
          <p:nvPr/>
        </p:nvSpPr>
        <p:spPr>
          <a:xfrm>
            <a:off x="2023871" y="2395350"/>
            <a:ext cx="13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Before softmax</a:t>
            </a:r>
            <a:endParaRPr b="1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50" name="Google Shape;950;p82"/>
          <p:cNvSpPr txBox="1"/>
          <p:nvPr/>
        </p:nvSpPr>
        <p:spPr>
          <a:xfrm>
            <a:off x="5735334" y="2395350"/>
            <a:ext cx="13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After </a:t>
            </a: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softmax</a:t>
            </a:r>
            <a:endParaRPr b="1"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951" name="Google Shape;951;p82"/>
          <p:cNvGraphicFramePr/>
          <p:nvPr/>
        </p:nvGraphicFramePr>
        <p:xfrm>
          <a:off x="5283800" y="2696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{BF3D001B-77FF-4563-B0C5-1733C905E900}</a:tableStyleId>
              </a:tblPr>
              <a:tblGrid>
                <a:gridCol w="486400"/>
                <a:gridCol w="526875"/>
                <a:gridCol w="430650"/>
                <a:gridCol w="461050"/>
                <a:gridCol w="382850"/>
              </a:tblGrid>
              <a:tr h="4007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The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dog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runs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.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</a:tr>
              <a:tr h="38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The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1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38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dog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0.4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0.6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38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runs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0.1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0.7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0.2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4CCCC"/>
                    </a:solidFill>
                  </a:tcPr>
                </a:tc>
              </a:tr>
              <a:tr h="385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.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0.05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0.6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0.15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0.2</a:t>
                      </a:r>
                      <a:endParaRPr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83"/>
          <p:cNvSpPr/>
          <p:nvPr/>
        </p:nvSpPr>
        <p:spPr>
          <a:xfrm>
            <a:off x="6098075" y="1794825"/>
            <a:ext cx="1669200" cy="9366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57" name="Google Shape;957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Self-Attention – The First Layer</a:t>
            </a:r>
            <a:endParaRPr sz="1800"/>
          </a:p>
        </p:txBody>
      </p:sp>
      <p:sp>
        <p:nvSpPr>
          <p:cNvPr id="958" name="Google Shape;958;p83"/>
          <p:cNvSpPr txBox="1"/>
          <p:nvPr/>
        </p:nvSpPr>
        <p:spPr>
          <a:xfrm>
            <a:off x="7842663" y="1368175"/>
            <a:ext cx="613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x 64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59" name="Google Shape;959;p83"/>
          <p:cNvSpPr/>
          <p:nvPr/>
        </p:nvSpPr>
        <p:spPr>
          <a:xfrm>
            <a:off x="6550169" y="1453375"/>
            <a:ext cx="765000" cy="1989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Z*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0" name="Google Shape;960;p83"/>
          <p:cNvSpPr txBox="1"/>
          <p:nvPr/>
        </p:nvSpPr>
        <p:spPr>
          <a:xfrm>
            <a:off x="284900" y="1017725"/>
            <a:ext cx="28233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Each “head” contains different parameters, learns different features, and produces a different Z*.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Z* is further processed by a feed forward stack before being passed to subsequent layers.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1" name="Google Shape;961;p83"/>
          <p:cNvSpPr/>
          <p:nvPr/>
        </p:nvSpPr>
        <p:spPr>
          <a:xfrm>
            <a:off x="6142181" y="1874700"/>
            <a:ext cx="1581000" cy="198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MLP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2" name="Google Shape;962;p83"/>
          <p:cNvSpPr/>
          <p:nvPr/>
        </p:nvSpPr>
        <p:spPr>
          <a:xfrm>
            <a:off x="6142181" y="2452650"/>
            <a:ext cx="1581000" cy="198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MLP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3" name="Google Shape;963;p83"/>
          <p:cNvSpPr/>
          <p:nvPr/>
        </p:nvSpPr>
        <p:spPr>
          <a:xfrm>
            <a:off x="6142181" y="2163675"/>
            <a:ext cx="1581000" cy="1989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Non-Linear Function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4" name="Google Shape;964;p83"/>
          <p:cNvSpPr/>
          <p:nvPr/>
        </p:nvSpPr>
        <p:spPr>
          <a:xfrm>
            <a:off x="6550169" y="2873975"/>
            <a:ext cx="765000" cy="1989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X*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5" name="Google Shape;965;p83"/>
          <p:cNvSpPr txBox="1"/>
          <p:nvPr/>
        </p:nvSpPr>
        <p:spPr>
          <a:xfrm>
            <a:off x="3447875" y="1368175"/>
            <a:ext cx="26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Our vectors Z* produced by the attention head.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6" name="Google Shape;966;p83"/>
          <p:cNvSpPr txBox="1"/>
          <p:nvPr/>
        </p:nvSpPr>
        <p:spPr>
          <a:xfrm>
            <a:off x="3447863" y="1993275"/>
            <a:ext cx="26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“Feed forward” refers to a stack of Multilayer Perceptrons with a non-linearity between them.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67" name="Google Shape;967;p83"/>
          <p:cNvSpPr txBox="1"/>
          <p:nvPr/>
        </p:nvSpPr>
        <p:spPr>
          <a:xfrm>
            <a:off x="3447875" y="2731425"/>
            <a:ext cx="263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output vector X* is then fed to the next layer.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Self-Attention</a:t>
            </a:r>
            <a:endParaRPr sz="1800"/>
          </a:p>
        </p:txBody>
      </p:sp>
      <p:sp>
        <p:nvSpPr>
          <p:cNvPr id="973" name="Google Shape;973;p84"/>
          <p:cNvSpPr txBox="1"/>
          <p:nvPr/>
        </p:nvSpPr>
        <p:spPr>
          <a:xfrm>
            <a:off x="284900" y="1017725"/>
            <a:ext cx="28233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Each layer has its own Self-Attention and Feed Forward stacks within it.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More layers leads to a higher parameter count for the model.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74" name="Google Shape;974;p84"/>
          <p:cNvSpPr/>
          <p:nvPr/>
        </p:nvSpPr>
        <p:spPr>
          <a:xfrm>
            <a:off x="6129325" y="1453375"/>
            <a:ext cx="1669200" cy="1235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Layer 1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75" name="Google Shape;975;p84"/>
          <p:cNvSpPr/>
          <p:nvPr/>
        </p:nvSpPr>
        <p:spPr>
          <a:xfrm>
            <a:off x="6173425" y="2229250"/>
            <a:ext cx="1581000" cy="41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Feed Forward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76" name="Google Shape;976;p84"/>
          <p:cNvSpPr/>
          <p:nvPr/>
        </p:nvSpPr>
        <p:spPr>
          <a:xfrm>
            <a:off x="6173425" y="1802550"/>
            <a:ext cx="1581000" cy="414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Self-Attention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77" name="Google Shape;977;p84"/>
          <p:cNvSpPr/>
          <p:nvPr/>
        </p:nvSpPr>
        <p:spPr>
          <a:xfrm>
            <a:off x="6129325" y="3001675"/>
            <a:ext cx="1669200" cy="12357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Layer n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78" name="Google Shape;978;p84"/>
          <p:cNvSpPr/>
          <p:nvPr/>
        </p:nvSpPr>
        <p:spPr>
          <a:xfrm>
            <a:off x="6173425" y="3777550"/>
            <a:ext cx="1581000" cy="4143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Feed Forward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79" name="Google Shape;979;p84"/>
          <p:cNvSpPr/>
          <p:nvPr/>
        </p:nvSpPr>
        <p:spPr>
          <a:xfrm>
            <a:off x="6173425" y="3350850"/>
            <a:ext cx="1581000" cy="4143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Self-Attention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80" name="Google Shape;980;p84"/>
          <p:cNvSpPr txBox="1"/>
          <p:nvPr/>
        </p:nvSpPr>
        <p:spPr>
          <a:xfrm>
            <a:off x="5124600" y="1825050"/>
            <a:ext cx="9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 12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81" name="Google Shape;981;p84"/>
          <p:cNvSpPr txBox="1"/>
          <p:nvPr/>
        </p:nvSpPr>
        <p:spPr>
          <a:xfrm>
            <a:off x="5124600" y="2251750"/>
            <a:ext cx="96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Slide 14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82" name="Google Shape;982;p84"/>
          <p:cNvSpPr/>
          <p:nvPr/>
        </p:nvSpPr>
        <p:spPr>
          <a:xfrm>
            <a:off x="6908875" y="2731225"/>
            <a:ext cx="110100" cy="228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Difference Between Causal and Bidirectional</a:t>
            </a:r>
            <a:endParaRPr sz="1800"/>
          </a:p>
        </p:txBody>
      </p:sp>
      <p:sp>
        <p:nvSpPr>
          <p:cNvPr id="988" name="Google Shape;988;p85"/>
          <p:cNvSpPr txBox="1"/>
          <p:nvPr/>
        </p:nvSpPr>
        <p:spPr>
          <a:xfrm>
            <a:off x="284900" y="1017725"/>
            <a:ext cx="28233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“Masking” refers to the process of forbidding a model from attending to certain elements in the context.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89" name="Google Shape;989;p85"/>
          <p:cNvSpPr/>
          <p:nvPr/>
        </p:nvSpPr>
        <p:spPr>
          <a:xfrm>
            <a:off x="5656538" y="2660400"/>
            <a:ext cx="306600" cy="322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0" name="Google Shape;990;p85"/>
          <p:cNvSpPr/>
          <p:nvPr/>
        </p:nvSpPr>
        <p:spPr>
          <a:xfrm>
            <a:off x="6058713" y="2660400"/>
            <a:ext cx="306600" cy="32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1" name="Google Shape;991;p85"/>
          <p:cNvSpPr/>
          <p:nvPr/>
        </p:nvSpPr>
        <p:spPr>
          <a:xfrm>
            <a:off x="6460888" y="2660400"/>
            <a:ext cx="306600" cy="322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2" name="Google Shape;992;p85"/>
          <p:cNvSpPr txBox="1"/>
          <p:nvPr/>
        </p:nvSpPr>
        <p:spPr>
          <a:xfrm>
            <a:off x="5503088" y="186000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3" name="Google Shape;993;p85"/>
          <p:cNvSpPr txBox="1"/>
          <p:nvPr/>
        </p:nvSpPr>
        <p:spPr>
          <a:xfrm>
            <a:off x="5905263" y="186000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4" name="Google Shape;994;p85"/>
          <p:cNvSpPr txBox="1"/>
          <p:nvPr/>
        </p:nvSpPr>
        <p:spPr>
          <a:xfrm>
            <a:off x="6307438" y="186000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5" name="Google Shape;995;p85"/>
          <p:cNvSpPr/>
          <p:nvPr/>
        </p:nvSpPr>
        <p:spPr>
          <a:xfrm>
            <a:off x="6863063" y="2660400"/>
            <a:ext cx="306600" cy="322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4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6" name="Google Shape;996;p85"/>
          <p:cNvSpPr txBox="1"/>
          <p:nvPr/>
        </p:nvSpPr>
        <p:spPr>
          <a:xfrm>
            <a:off x="6709613" y="186000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7" name="Google Shape;997;p85"/>
          <p:cNvSpPr/>
          <p:nvPr/>
        </p:nvSpPr>
        <p:spPr>
          <a:xfrm>
            <a:off x="5665325" y="2295650"/>
            <a:ext cx="1504200" cy="198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arlow Condensed"/>
                <a:ea typeface="Barlow Condensed"/>
                <a:cs typeface="Barlow Condensed"/>
                <a:sym typeface="Barlow Condensed"/>
              </a:rPr>
              <a:t>Embedding</a:t>
            </a:r>
            <a:endParaRPr sz="12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998" name="Google Shape;998;p85"/>
          <p:cNvSpPr/>
          <p:nvPr/>
        </p:nvSpPr>
        <p:spPr>
          <a:xfrm>
            <a:off x="5602000" y="1919100"/>
            <a:ext cx="812100" cy="1613700"/>
          </a:xfrm>
          <a:prstGeom prst="rect">
            <a:avLst/>
          </a:prstGeom>
          <a:noFill/>
          <a:ln cap="flat" cmpd="sng" w="28575">
            <a:solidFill>
              <a:srgbClr val="F4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9" name="Google Shape;999;p85"/>
          <p:cNvSpPr/>
          <p:nvPr/>
        </p:nvSpPr>
        <p:spPr>
          <a:xfrm>
            <a:off x="5660863" y="3102700"/>
            <a:ext cx="306600" cy="322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00" name="Google Shape;1000;p85"/>
          <p:cNvSpPr/>
          <p:nvPr/>
        </p:nvSpPr>
        <p:spPr>
          <a:xfrm>
            <a:off x="6063038" y="3102700"/>
            <a:ext cx="306600" cy="322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01" name="Google Shape;1001;p85"/>
          <p:cNvSpPr/>
          <p:nvPr/>
        </p:nvSpPr>
        <p:spPr>
          <a:xfrm>
            <a:off x="6465213" y="3102700"/>
            <a:ext cx="306600" cy="322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02" name="Google Shape;1002;p85"/>
          <p:cNvSpPr/>
          <p:nvPr/>
        </p:nvSpPr>
        <p:spPr>
          <a:xfrm>
            <a:off x="6867388" y="3102700"/>
            <a:ext cx="306600" cy="322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03" name="Google Shape;1003;p85"/>
          <p:cNvSpPr txBox="1"/>
          <p:nvPr/>
        </p:nvSpPr>
        <p:spPr>
          <a:xfrm>
            <a:off x="1918650" y="2802250"/>
            <a:ext cx="35187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 predict the token after “dog”, we don’t need access to “runs” or “.” 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We can apply a mask vector to set their attention scores to a very small value.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8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Fine-Tuning</a:t>
            </a:r>
            <a:endParaRPr sz="1800"/>
          </a:p>
        </p:txBody>
      </p:sp>
      <p:sp>
        <p:nvSpPr>
          <p:cNvPr id="1009" name="Google Shape;1009;p86"/>
          <p:cNvSpPr txBox="1"/>
          <p:nvPr/>
        </p:nvSpPr>
        <p:spPr>
          <a:xfrm>
            <a:off x="336150" y="1275325"/>
            <a:ext cx="85206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Benefits</a:t>
            </a:r>
            <a:endParaRPr b="1"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Better accuracy than few-shot prompting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No need for examples = more context space available at inference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Caveats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Very computationally expensive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○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 lot of GPU memory required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○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Difficult to pool memory in consumer GPUs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○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A100s cost CAD 20K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Fine-Tuning</a:t>
            </a:r>
            <a:endParaRPr sz="1800"/>
          </a:p>
        </p:txBody>
      </p:sp>
      <p:graphicFrame>
        <p:nvGraphicFramePr>
          <p:cNvPr id="1015" name="Google Shape;1015;p87"/>
          <p:cNvGraphicFramePr/>
          <p:nvPr/>
        </p:nvGraphicFramePr>
        <p:xfrm>
          <a:off x="6029075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{BF3D001B-77FF-4563-B0C5-1733C905E900}</a:tableStyleId>
              </a:tblPr>
              <a:tblGrid>
                <a:gridCol w="1998850"/>
                <a:gridCol w="8043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Module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Bytes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Parameters (32-bit)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Gradients (32-bit)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Optimizer State (32-bit)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Parameters (16-bit)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Gradients (16-bit)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Optimizer State (32-bit)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4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D9D2E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Total</a:t>
                      </a:r>
                      <a:endParaRPr b="1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20</a:t>
                      </a:r>
                      <a:endParaRPr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1016" name="Google Shape;1016;p87"/>
          <p:cNvSpPr/>
          <p:nvPr/>
        </p:nvSpPr>
        <p:spPr>
          <a:xfrm>
            <a:off x="5727925" y="1413925"/>
            <a:ext cx="220200" cy="1401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7" name="Google Shape;1017;p87"/>
          <p:cNvSpPr txBox="1"/>
          <p:nvPr/>
        </p:nvSpPr>
        <p:spPr>
          <a:xfrm>
            <a:off x="4831025" y="1884025"/>
            <a:ext cx="87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32-bit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18" name="Google Shape;1018;p87"/>
          <p:cNvSpPr/>
          <p:nvPr/>
        </p:nvSpPr>
        <p:spPr>
          <a:xfrm>
            <a:off x="5727925" y="2848375"/>
            <a:ext cx="220200" cy="14019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9" name="Google Shape;1019;p87"/>
          <p:cNvSpPr txBox="1"/>
          <p:nvPr/>
        </p:nvSpPr>
        <p:spPr>
          <a:xfrm>
            <a:off x="4831025" y="3318475"/>
            <a:ext cx="87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16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-bit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20" name="Google Shape;1020;p87"/>
          <p:cNvSpPr txBox="1"/>
          <p:nvPr/>
        </p:nvSpPr>
        <p:spPr>
          <a:xfrm>
            <a:off x="311700" y="1017725"/>
            <a:ext cx="45192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Fine-tuning is expensive because of mixed-precision training.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16-bit is used for more efficient computations.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32-bit is used for training stability.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21" name="Google Shape;1021;p87"/>
          <p:cNvSpPr txBox="1"/>
          <p:nvPr/>
        </p:nvSpPr>
        <p:spPr>
          <a:xfrm>
            <a:off x="771975" y="3212075"/>
            <a:ext cx="291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7 billion parameters × 20 bytes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=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140GB GPU Memory</a:t>
            </a:r>
            <a:endParaRPr sz="18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Fine-Tuning with Adapters</a:t>
            </a:r>
            <a:endParaRPr sz="1800"/>
          </a:p>
        </p:txBody>
      </p:sp>
      <p:sp>
        <p:nvSpPr>
          <p:cNvPr id="1027" name="Google Shape;1027;p88"/>
          <p:cNvSpPr txBox="1"/>
          <p:nvPr/>
        </p:nvSpPr>
        <p:spPr>
          <a:xfrm>
            <a:off x="311700" y="1017725"/>
            <a:ext cx="42603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Adapters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introduce new parameters to a model which are trained during fine-tuning.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Typically, the model’s pre-trained parameters will </a:t>
            </a: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no longer be trained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during adapter fine-tuning.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28" name="Google Shape;1028;p88"/>
          <p:cNvSpPr/>
          <p:nvPr/>
        </p:nvSpPr>
        <p:spPr>
          <a:xfrm>
            <a:off x="2240813" y="3043025"/>
            <a:ext cx="1200900" cy="113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7B 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Parameter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LLM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29" name="Google Shape;1029;p88"/>
          <p:cNvSpPr/>
          <p:nvPr/>
        </p:nvSpPr>
        <p:spPr>
          <a:xfrm>
            <a:off x="5702288" y="3043025"/>
            <a:ext cx="1200900" cy="1135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7B 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Parameter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LLM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30" name="Google Shape;1030;p88"/>
          <p:cNvSpPr/>
          <p:nvPr/>
        </p:nvSpPr>
        <p:spPr>
          <a:xfrm>
            <a:off x="5536088" y="3043025"/>
            <a:ext cx="166200" cy="113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31" name="Google Shape;1031;p88"/>
          <p:cNvSpPr txBox="1"/>
          <p:nvPr/>
        </p:nvSpPr>
        <p:spPr>
          <a:xfrm>
            <a:off x="4798263" y="2354525"/>
            <a:ext cx="168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70M Parameter Adapter (1%)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32" name="Google Shape;1032;p88"/>
          <p:cNvSpPr/>
          <p:nvPr/>
        </p:nvSpPr>
        <p:spPr>
          <a:xfrm>
            <a:off x="5571038" y="2647225"/>
            <a:ext cx="96300" cy="395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33" name="Google Shape;1033;p88"/>
          <p:cNvSpPr txBox="1"/>
          <p:nvPr/>
        </p:nvSpPr>
        <p:spPr>
          <a:xfrm>
            <a:off x="1537332" y="4219725"/>
            <a:ext cx="26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Pre-training all 7B parameters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34" name="Google Shape;1034;p88"/>
          <p:cNvSpPr txBox="1"/>
          <p:nvPr/>
        </p:nvSpPr>
        <p:spPr>
          <a:xfrm>
            <a:off x="4953207" y="4219725"/>
            <a:ext cx="2607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Fine-tuning only the 70M adapter parameters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71"/>
          <p:cNvSpPr txBox="1"/>
          <p:nvPr/>
        </p:nvSpPr>
        <p:spPr>
          <a:xfrm>
            <a:off x="7444144" y="4840856"/>
            <a:ext cx="1642725" cy="3026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0" spcFirstLastPara="1" rIns="81000" wrap="square" tIns="0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en" sz="7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Photo source: Bing Image Creator</a:t>
            </a:r>
            <a:endParaRPr b="0" i="0" sz="7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03" name="Google Shape;703;p71"/>
          <p:cNvSpPr txBox="1"/>
          <p:nvPr>
            <p:ph idx="1" type="subTitle"/>
          </p:nvPr>
        </p:nvSpPr>
        <p:spPr>
          <a:xfrm>
            <a:off x="339555" y="3428716"/>
            <a:ext cx="4114575" cy="4999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r>
              <a:rPr lang="en"/>
              <a:t>Instructor: Brian Zimmerman</a:t>
            </a:r>
            <a:endParaRPr/>
          </a:p>
        </p:txBody>
      </p:sp>
      <p:sp>
        <p:nvSpPr>
          <p:cNvPr id="704" name="Google Shape;704;p71"/>
          <p:cNvSpPr txBox="1"/>
          <p:nvPr>
            <p:ph idx="10" type="dt"/>
          </p:nvPr>
        </p:nvSpPr>
        <p:spPr>
          <a:xfrm>
            <a:off x="339555" y="2838997"/>
            <a:ext cx="887175" cy="28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"/>
              <a:t>May 21, 2024</a:t>
            </a:r>
            <a:endParaRPr b="1"/>
          </a:p>
        </p:txBody>
      </p:sp>
      <p:sp>
        <p:nvSpPr>
          <p:cNvPr id="705" name="Google Shape;705;p71"/>
          <p:cNvSpPr txBox="1"/>
          <p:nvPr>
            <p:ph type="ctrTitle"/>
          </p:nvPr>
        </p:nvSpPr>
        <p:spPr>
          <a:xfrm>
            <a:off x="339555" y="1628955"/>
            <a:ext cx="4114575" cy="11056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rmAutofit fontScale="90000"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"/>
              <a:buFont typeface="Arial"/>
              <a:buNone/>
            </a:pPr>
            <a:r>
              <a:rPr lang="en"/>
              <a:t>Foundations of Large Language Models: Tools, Techniques, and Applications</a:t>
            </a:r>
            <a:endParaRPr/>
          </a:p>
          <a:p>
            <a:pPr indent="0" lvl="0" marL="0" rtl="0" algn="l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ct val="36363"/>
              <a:buFont typeface="Arial"/>
              <a:buNone/>
            </a:pPr>
            <a:r>
              <a:rPr lang="en" sz="2200"/>
              <a:t>(3rd edition)</a:t>
            </a:r>
            <a:endParaRPr sz="2200"/>
          </a:p>
        </p:txBody>
      </p:sp>
      <p:pic>
        <p:nvPicPr>
          <p:cNvPr id="706" name="Google Shape;70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4137" y="533756"/>
            <a:ext cx="4518656" cy="4154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8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Fine-Tuning with Adapters </a:t>
            </a:r>
            <a:endParaRPr sz="1800"/>
          </a:p>
        </p:txBody>
      </p:sp>
      <p:sp>
        <p:nvSpPr>
          <p:cNvPr id="1040" name="Google Shape;1040;p89"/>
          <p:cNvSpPr txBox="1"/>
          <p:nvPr/>
        </p:nvSpPr>
        <p:spPr>
          <a:xfrm>
            <a:off x="311700" y="1017725"/>
            <a:ext cx="4519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Using adapters, we can update the estimate for our memory pool.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41" name="Google Shape;1041;p89"/>
          <p:cNvSpPr txBox="1"/>
          <p:nvPr/>
        </p:nvSpPr>
        <p:spPr>
          <a:xfrm>
            <a:off x="801538" y="2315125"/>
            <a:ext cx="291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70 million parameters × 20 bytes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=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1.4</a:t>
            </a:r>
            <a:r>
              <a:rPr lang="en" sz="18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GB GPU Memory</a:t>
            </a:r>
            <a:endParaRPr sz="18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42" name="Google Shape;1042;p89"/>
          <p:cNvSpPr txBox="1"/>
          <p:nvPr/>
        </p:nvSpPr>
        <p:spPr>
          <a:xfrm>
            <a:off x="5423463" y="2315125"/>
            <a:ext cx="291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7 billion parameters × 4 bytes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=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28</a:t>
            </a:r>
            <a:r>
              <a:rPr lang="en" sz="18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GB GPU Memory</a:t>
            </a:r>
            <a:endParaRPr sz="18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43" name="Google Shape;1043;p89"/>
          <p:cNvSpPr/>
          <p:nvPr/>
        </p:nvSpPr>
        <p:spPr>
          <a:xfrm>
            <a:off x="4371750" y="2622775"/>
            <a:ext cx="400500" cy="400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9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Fine-Tuning with Adapters</a:t>
            </a:r>
            <a:endParaRPr sz="1800"/>
          </a:p>
        </p:txBody>
      </p:sp>
      <p:sp>
        <p:nvSpPr>
          <p:cNvPr id="1049" name="Google Shape;1049;p90"/>
          <p:cNvSpPr txBox="1"/>
          <p:nvPr/>
        </p:nvSpPr>
        <p:spPr>
          <a:xfrm>
            <a:off x="311700" y="1017725"/>
            <a:ext cx="42603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QLoRA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stands for Quantized Low Rank Adapters.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32-bit parameters can be represented with 4-bit floats when frozen while preserving utility.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50" name="Google Shape;1050;p90"/>
          <p:cNvSpPr/>
          <p:nvPr/>
        </p:nvSpPr>
        <p:spPr>
          <a:xfrm>
            <a:off x="6720863" y="2348400"/>
            <a:ext cx="1200900" cy="11352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7B 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Parameter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LLM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(4-bit quantized)</a:t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51" name="Google Shape;1051;p90"/>
          <p:cNvSpPr/>
          <p:nvPr/>
        </p:nvSpPr>
        <p:spPr>
          <a:xfrm>
            <a:off x="6554663" y="2348400"/>
            <a:ext cx="166200" cy="11352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52" name="Google Shape;1052;p90"/>
          <p:cNvSpPr txBox="1"/>
          <p:nvPr/>
        </p:nvSpPr>
        <p:spPr>
          <a:xfrm>
            <a:off x="5816838" y="1659900"/>
            <a:ext cx="1682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70M Parameter Adapter (1%)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53" name="Google Shape;1053;p90"/>
          <p:cNvSpPr/>
          <p:nvPr/>
        </p:nvSpPr>
        <p:spPr>
          <a:xfrm>
            <a:off x="6589613" y="1952600"/>
            <a:ext cx="96300" cy="3957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54" name="Google Shape;1054;p90"/>
          <p:cNvSpPr txBox="1"/>
          <p:nvPr/>
        </p:nvSpPr>
        <p:spPr>
          <a:xfrm>
            <a:off x="311700" y="4568400"/>
            <a:ext cx="6210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Barlow Condensed"/>
                <a:ea typeface="Barlow Condensed"/>
                <a:cs typeface="Barlow Condensed"/>
                <a:sym typeface="Barlow Condensed"/>
              </a:rPr>
              <a:t>[</a:t>
            </a:r>
            <a:r>
              <a:rPr lang="en" sz="18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link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]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9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Fine-Tuning</a:t>
            </a:r>
            <a:r>
              <a:rPr lang="en" sz="1800"/>
              <a:t> with Adapters</a:t>
            </a:r>
            <a:endParaRPr sz="1800"/>
          </a:p>
        </p:txBody>
      </p:sp>
      <p:sp>
        <p:nvSpPr>
          <p:cNvPr id="1060" name="Google Shape;1060;p91"/>
          <p:cNvSpPr txBox="1"/>
          <p:nvPr/>
        </p:nvSpPr>
        <p:spPr>
          <a:xfrm>
            <a:off x="311700" y="1017725"/>
            <a:ext cx="4519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With QLoRA, we can further update our estimate.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61" name="Google Shape;1061;p91"/>
          <p:cNvSpPr txBox="1"/>
          <p:nvPr/>
        </p:nvSpPr>
        <p:spPr>
          <a:xfrm>
            <a:off x="801538" y="2315125"/>
            <a:ext cx="291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70 million parameters × 20 bytes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=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1.4GB GPU Memory</a:t>
            </a:r>
            <a:endParaRPr sz="18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62" name="Google Shape;1062;p91"/>
          <p:cNvSpPr txBox="1"/>
          <p:nvPr/>
        </p:nvSpPr>
        <p:spPr>
          <a:xfrm>
            <a:off x="5423463" y="2315125"/>
            <a:ext cx="2919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7 billion parameters × 0.5bytes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=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3.5</a:t>
            </a:r>
            <a:r>
              <a:rPr lang="en" sz="1800">
                <a:solidFill>
                  <a:srgbClr val="FF000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GB GPU Memory</a:t>
            </a:r>
            <a:endParaRPr sz="1800">
              <a:solidFill>
                <a:srgbClr val="FF0000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63" name="Google Shape;1063;p91"/>
          <p:cNvSpPr/>
          <p:nvPr/>
        </p:nvSpPr>
        <p:spPr>
          <a:xfrm>
            <a:off x="4371750" y="2622775"/>
            <a:ext cx="400500" cy="4005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64" name="Google Shape;1064;p91"/>
          <p:cNvSpPr txBox="1"/>
          <p:nvPr/>
        </p:nvSpPr>
        <p:spPr>
          <a:xfrm>
            <a:off x="2714850" y="3788800"/>
            <a:ext cx="371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About </a:t>
            </a: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3.5%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of our original estimate!!!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p9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Fine-Tuning with Adapters</a:t>
            </a:r>
            <a:endParaRPr sz="1800"/>
          </a:p>
        </p:txBody>
      </p:sp>
      <p:sp>
        <p:nvSpPr>
          <p:cNvPr id="1070" name="Google Shape;1070;p92"/>
          <p:cNvSpPr txBox="1"/>
          <p:nvPr/>
        </p:nvSpPr>
        <p:spPr>
          <a:xfrm>
            <a:off x="311700" y="1017725"/>
            <a:ext cx="68250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 summary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Adapters are great for low-resource fine-tuning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Small amount of trainable parameters may overfit more easily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Adapters offer no speed or memory boosts at inference time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Fine-Tuning with Adapters – Demo Scripts</a:t>
            </a:r>
            <a:endParaRPr sz="1800"/>
          </a:p>
        </p:txBody>
      </p:sp>
      <p:sp>
        <p:nvSpPr>
          <p:cNvPr id="1076" name="Google Shape;1076;p93"/>
          <p:cNvSpPr txBox="1"/>
          <p:nvPr/>
        </p:nvSpPr>
        <p:spPr>
          <a:xfrm>
            <a:off x="311700" y="1017725"/>
            <a:ext cx="6825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Fine-tuning GPT-3.5-turbo for multi-document question answering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4"/>
              </a:rPr>
              <a:t>Fine-tuning Mistral-7B-Instruct for sentence classification using QLoRA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Prompt Engineering</a:t>
            </a:r>
            <a:endParaRPr sz="1800"/>
          </a:p>
        </p:txBody>
      </p:sp>
      <p:sp>
        <p:nvSpPr>
          <p:cNvPr id="1082" name="Google Shape;1082;p94"/>
          <p:cNvSpPr txBox="1"/>
          <p:nvPr/>
        </p:nvSpPr>
        <p:spPr>
          <a:xfrm>
            <a:off x="311700" y="1017725"/>
            <a:ext cx="426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Zero Shot</a:t>
            </a:r>
            <a:endParaRPr b="1"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 model predicts the answer given only a natural language description of the task.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83" name="Google Shape;1083;p94"/>
          <p:cNvSpPr txBox="1"/>
          <p:nvPr/>
        </p:nvSpPr>
        <p:spPr>
          <a:xfrm>
            <a:off x="4572000" y="1017725"/>
            <a:ext cx="426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Few</a:t>
            </a: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Shot</a:t>
            </a:r>
            <a:endParaRPr b="1"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 addition to a task description, the model sees a few examples of the task.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1084" name="Google Shape;1084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07202"/>
            <a:ext cx="4260299" cy="1850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5" name="Google Shape;1085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825" y="2407200"/>
            <a:ext cx="4184050" cy="74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9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Prompt Engineering</a:t>
            </a:r>
            <a:endParaRPr sz="1800"/>
          </a:p>
        </p:txBody>
      </p:sp>
      <p:sp>
        <p:nvSpPr>
          <p:cNvPr id="1091" name="Google Shape;1091;p95"/>
          <p:cNvSpPr txBox="1"/>
          <p:nvPr/>
        </p:nvSpPr>
        <p:spPr>
          <a:xfrm>
            <a:off x="311700" y="1017725"/>
            <a:ext cx="42603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Benefits of Few Shot Prompting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Easily define an output format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Better results than zero shot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Caveats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Requires several annotated examples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Barlow Condensed"/>
              <a:buChar char="●"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Requires more context space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[</a:t>
            </a:r>
            <a:r>
              <a:rPr lang="en" sz="18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3"/>
              </a:rPr>
              <a:t>Best Practices for Prompt Engineering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]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9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Prompt Engineering – Chain of Thought</a:t>
            </a:r>
            <a:endParaRPr sz="1800"/>
          </a:p>
        </p:txBody>
      </p:sp>
      <p:sp>
        <p:nvSpPr>
          <p:cNvPr id="1097" name="Google Shape;1097;p96"/>
          <p:cNvSpPr txBox="1"/>
          <p:nvPr/>
        </p:nvSpPr>
        <p:spPr>
          <a:xfrm>
            <a:off x="311700" y="1017725"/>
            <a:ext cx="42603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Motivating a language model to explain itself through intermediate steps is called </a:t>
            </a: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“Chain of Thought”</a:t>
            </a: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prompting.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098" name="Google Shape;1098;p96"/>
          <p:cNvSpPr/>
          <p:nvPr/>
        </p:nvSpPr>
        <p:spPr>
          <a:xfrm>
            <a:off x="4920650" y="1007975"/>
            <a:ext cx="3911700" cy="23313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Input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99" name="Google Shape;1099;p96"/>
          <p:cNvSpPr/>
          <p:nvPr/>
        </p:nvSpPr>
        <p:spPr>
          <a:xfrm>
            <a:off x="5017850" y="1333500"/>
            <a:ext cx="3717300" cy="19410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Q: Roger has 5 tennis balls. He buys 2 more cans of tennis balls. Each can has 3 tennis balls. How many tennis balls does he have now?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A: Roger started with 5 balls. 2 cans of 3 tennis balls each is 6 tennis balls. 5 + 6 = 11. The answer is 11.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Q: The cafeteria had 23 apples. If they used 20 to make lunch and bought 6 more, how many apples do they have?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0" name="Google Shape;1100;p96"/>
          <p:cNvSpPr/>
          <p:nvPr/>
        </p:nvSpPr>
        <p:spPr>
          <a:xfrm>
            <a:off x="4920650" y="3403250"/>
            <a:ext cx="3911700" cy="12300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Georgia"/>
                <a:ea typeface="Georgia"/>
                <a:cs typeface="Georgia"/>
                <a:sym typeface="Georgia"/>
              </a:rPr>
              <a:t>Model Output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1" name="Google Shape;1101;p96"/>
          <p:cNvSpPr/>
          <p:nvPr/>
        </p:nvSpPr>
        <p:spPr>
          <a:xfrm>
            <a:off x="5017850" y="3728775"/>
            <a:ext cx="3717300" cy="839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eorgia"/>
                <a:ea typeface="Georgia"/>
                <a:cs typeface="Georgia"/>
                <a:sym typeface="Georgia"/>
              </a:rPr>
              <a:t>A: The cafeteria had 23 apples originally. They used 20 to make lunch. So they had 23 - 20 = 3. They bought 6 more apples, so they have 3 + 6 = 9. The answer is 9.</a:t>
            </a:r>
            <a:endParaRPr sz="12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2" name="Google Shape;1102;p96"/>
          <p:cNvSpPr txBox="1"/>
          <p:nvPr/>
        </p:nvSpPr>
        <p:spPr>
          <a:xfrm>
            <a:off x="639775" y="3339275"/>
            <a:ext cx="301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One shot example of an explanation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03" name="Google Shape;1103;p96"/>
          <p:cNvSpPr/>
          <p:nvPr/>
        </p:nvSpPr>
        <p:spPr>
          <a:xfrm rot="-1753655">
            <a:off x="2820402" y="2834717"/>
            <a:ext cx="2316294" cy="140215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04" name="Google Shape;1104;p96"/>
          <p:cNvSpPr txBox="1"/>
          <p:nvPr/>
        </p:nvSpPr>
        <p:spPr>
          <a:xfrm>
            <a:off x="311700" y="3953775"/>
            <a:ext cx="391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Common mistake: </a:t>
            </a: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Asking for the answer before the explanation. Why?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05" name="Google Shape;1105;p96"/>
          <p:cNvSpPr txBox="1"/>
          <p:nvPr/>
        </p:nvSpPr>
        <p:spPr>
          <a:xfrm>
            <a:off x="311700" y="2033525"/>
            <a:ext cx="1682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[</a:t>
            </a:r>
            <a:r>
              <a:rPr lang="en" sz="12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Link to Paper</a:t>
            </a:r>
            <a:r>
              <a:rPr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]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Prompt Engineering – What a good prompt looks like</a:t>
            </a:r>
            <a:endParaRPr sz="1800"/>
          </a:p>
        </p:txBody>
      </p:sp>
      <p:pic>
        <p:nvPicPr>
          <p:cNvPr id="1111" name="Google Shape;1111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899" y="1017725"/>
            <a:ext cx="7068201" cy="3499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97"/>
          <p:cNvSpPr txBox="1"/>
          <p:nvPr/>
        </p:nvSpPr>
        <p:spPr>
          <a:xfrm>
            <a:off x="311700" y="4600775"/>
            <a:ext cx="621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eorgia"/>
                <a:ea typeface="Georgia"/>
                <a:cs typeface="Georgia"/>
                <a:sym typeface="Georgia"/>
                <a:hlinkClick r:id="rId4"/>
              </a:rPr>
              <a:t>OpenAI Video on Maximizing LLM Performance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Prompt Engineering – Make parsing easier</a:t>
            </a:r>
            <a:endParaRPr sz="1800"/>
          </a:p>
        </p:txBody>
      </p:sp>
      <p:sp>
        <p:nvSpPr>
          <p:cNvPr id="1118" name="Google Shape;1118;p98"/>
          <p:cNvSpPr txBox="1"/>
          <p:nvPr/>
        </p:nvSpPr>
        <p:spPr>
          <a:xfrm>
            <a:off x="311700" y="10177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Add the tags &lt;PERSON&gt;&lt;/PERSON&gt; around words that are people’s names. Add the tags &lt;ORG&gt;&lt;/ORG&gt; around words that are names of organizations, companies, institutions, etc. Add the tags &lt;LOCAL&gt;&lt;/LOCAL&gt; between words that are the names of places, cities, states, countries, etc.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19" name="Google Shape;1119;p98"/>
          <p:cNvSpPr txBox="1"/>
          <p:nvPr/>
        </p:nvSpPr>
        <p:spPr>
          <a:xfrm>
            <a:off x="311700" y="2043550"/>
            <a:ext cx="85206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Example 1: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Input: John eats pizza.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Output: &lt;PERSON&gt;John&lt;/PERSON&gt; eats pizza.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Example 2: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Input: Bob Smith works at Microsoft in Seattle.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Output: &lt;PERSON&gt;Bob Smith&lt;/PERSON&gt; works at &lt;ORG&gt;Microsoft&lt;/ORG&gt; in &lt;LOCAL&gt;Seattle&lt;/LOCAL&gt;.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Example 3: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Input: Brasilia is the capital of Brazil.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Output: </a:t>
            </a:r>
            <a:r>
              <a:rPr lang="en">
                <a:solidFill>
                  <a:schemeClr val="dk1"/>
                </a:solidFill>
                <a:highlight>
                  <a:srgbClr val="B6D7A8"/>
                </a:highlight>
                <a:latin typeface="Barlow Condensed"/>
                <a:ea typeface="Barlow Condensed"/>
                <a:cs typeface="Barlow Condensed"/>
                <a:sym typeface="Barlow Condensed"/>
              </a:rPr>
              <a:t>&lt;LOCAL&gt;Brasilia&lt;/LOCAL&gt; is the capital of &lt;LOCAL&gt;Brazil&lt;/LOCAL&gt;</a:t>
            </a:r>
            <a:endParaRPr>
              <a:solidFill>
                <a:schemeClr val="dk1"/>
              </a:solidFill>
              <a:highlight>
                <a:srgbClr val="B6D7A8"/>
              </a:highlight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Overview of Today – Module 1</a:t>
            </a:r>
            <a:endParaRPr sz="1800"/>
          </a:p>
        </p:txBody>
      </p:sp>
      <p:sp>
        <p:nvSpPr>
          <p:cNvPr id="712" name="Google Shape;712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Module 1 Review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Self-Attention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Fine-tuning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Char char="●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Prompt Engineering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Prompt Engineering – Limitations</a:t>
            </a:r>
            <a:endParaRPr sz="1800"/>
          </a:p>
        </p:txBody>
      </p:sp>
      <p:pic>
        <p:nvPicPr>
          <p:cNvPr id="1125" name="Google Shape;1125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239350"/>
            <a:ext cx="4268825" cy="295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6" name="Google Shape;112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3700" y="1923875"/>
            <a:ext cx="4128599" cy="15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Google Shape;1127;p99"/>
          <p:cNvSpPr txBox="1"/>
          <p:nvPr/>
        </p:nvSpPr>
        <p:spPr>
          <a:xfrm>
            <a:off x="311700" y="4320400"/>
            <a:ext cx="292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5"/>
              </a:rPr>
              <a:t>Large Language Models are Zero-Shot Reasoners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28" name="Google Shape;1128;p99"/>
          <p:cNvSpPr txBox="1"/>
          <p:nvPr/>
        </p:nvSpPr>
        <p:spPr>
          <a:xfrm>
            <a:off x="4703700" y="4320400"/>
            <a:ext cx="387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Barlow Condensed"/>
                <a:ea typeface="Barlow Condensed"/>
                <a:cs typeface="Barlow Condensed"/>
                <a:sym typeface="Barlow Condensed"/>
                <a:hlinkClick r:id="rId6"/>
              </a:rPr>
              <a:t>Large Language Models as Optimizers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Lab 2 – Few-shot Multi-document Question Answering with Mistral-7B</a:t>
            </a:r>
            <a:endParaRPr sz="1800"/>
          </a:p>
        </p:txBody>
      </p:sp>
      <p:sp>
        <p:nvSpPr>
          <p:cNvPr id="1134" name="Google Shape;1134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In this lab, you’ll be assembling groups of “documents” and using Mistral-7B to answer queries about them.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End of Module 2</a:t>
            </a:r>
            <a:endParaRPr sz="1800"/>
          </a:p>
        </p:txBody>
      </p:sp>
      <p:sp>
        <p:nvSpPr>
          <p:cNvPr id="1140" name="Google Shape;1140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Questions?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Lifecycle of LLMs</a:t>
            </a:r>
            <a:endParaRPr sz="1800"/>
          </a:p>
        </p:txBody>
      </p:sp>
      <p:sp>
        <p:nvSpPr>
          <p:cNvPr id="718" name="Google Shape;718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Two stage procedure: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Font typeface="Barlow Condensed"/>
              <a:buAutoNum type="arabicPeriod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Self-supervised pre-training (90% of cost)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Font typeface="Barlow Condensed"/>
              <a:buAutoNum type="arabicPeriod"/>
            </a:pPr>
            <a:r>
              <a:rPr lang="en" sz="2400">
                <a:latin typeface="Barlow Condensed"/>
                <a:ea typeface="Barlow Condensed"/>
                <a:cs typeface="Barlow Condensed"/>
                <a:sym typeface="Barlow Condensed"/>
              </a:rPr>
              <a:t>Fine-tuning on a task</a:t>
            </a:r>
            <a:endParaRPr sz="2400"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Self-supervised Pre-training</a:t>
            </a:r>
            <a:endParaRPr sz="1800"/>
          </a:p>
        </p:txBody>
      </p:sp>
      <p:pic>
        <p:nvPicPr>
          <p:cNvPr id="724" name="Google Shape;724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8250" y="1918250"/>
            <a:ext cx="3887476" cy="29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4"/>
          <p:cNvSpPr txBox="1"/>
          <p:nvPr/>
        </p:nvSpPr>
        <p:spPr>
          <a:xfrm rot="-5400000">
            <a:off x="2498948" y="15549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26" name="Google Shape;726;p74"/>
          <p:cNvSpPr txBox="1"/>
          <p:nvPr/>
        </p:nvSpPr>
        <p:spPr>
          <a:xfrm rot="-5400000">
            <a:off x="2670123" y="15549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27" name="Google Shape;727;p74"/>
          <p:cNvSpPr txBox="1"/>
          <p:nvPr/>
        </p:nvSpPr>
        <p:spPr>
          <a:xfrm rot="-5400000">
            <a:off x="2851023" y="15549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28" name="Google Shape;728;p74"/>
          <p:cNvSpPr txBox="1"/>
          <p:nvPr/>
        </p:nvSpPr>
        <p:spPr>
          <a:xfrm rot="-5400000">
            <a:off x="3025023" y="15549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around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29" name="Google Shape;729;p74"/>
          <p:cNvSpPr txBox="1"/>
          <p:nvPr/>
        </p:nvSpPr>
        <p:spPr>
          <a:xfrm rot="-5400000">
            <a:off x="3216898" y="1540125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30" name="Google Shape;730;p74"/>
          <p:cNvSpPr txBox="1"/>
          <p:nvPr/>
        </p:nvSpPr>
        <p:spPr>
          <a:xfrm rot="-5400000">
            <a:off x="2478260" y="48938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31" name="Google Shape;731;p74"/>
          <p:cNvSpPr txBox="1"/>
          <p:nvPr/>
        </p:nvSpPr>
        <p:spPr>
          <a:xfrm rot="-5400000">
            <a:off x="2659160" y="48938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32" name="Google Shape;732;p74"/>
          <p:cNvSpPr txBox="1"/>
          <p:nvPr/>
        </p:nvSpPr>
        <p:spPr>
          <a:xfrm rot="-5400000">
            <a:off x="2833160" y="48938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around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33" name="Google Shape;733;p74"/>
          <p:cNvSpPr txBox="1"/>
          <p:nvPr/>
        </p:nvSpPr>
        <p:spPr>
          <a:xfrm rot="-5400000">
            <a:off x="3025035" y="4879025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734" name="Google Shape;734;p74"/>
          <p:cNvCxnSpPr/>
          <p:nvPr/>
        </p:nvCxnSpPr>
        <p:spPr>
          <a:xfrm>
            <a:off x="3733648" y="1866000"/>
            <a:ext cx="1679700" cy="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35" name="Google Shape;735;p74"/>
          <p:cNvSpPr/>
          <p:nvPr/>
        </p:nvSpPr>
        <p:spPr>
          <a:xfrm rot="5400000">
            <a:off x="3232150" y="798850"/>
            <a:ext cx="85500" cy="1002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6" name="Google Shape;736;p74"/>
          <p:cNvSpPr txBox="1"/>
          <p:nvPr/>
        </p:nvSpPr>
        <p:spPr>
          <a:xfrm>
            <a:off x="2433850" y="903300"/>
            <a:ext cx="16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Input (Text)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37" name="Google Shape;737;p74"/>
          <p:cNvSpPr txBox="1"/>
          <p:nvPr/>
        </p:nvSpPr>
        <p:spPr>
          <a:xfrm>
            <a:off x="311700" y="1727350"/>
            <a:ext cx="213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Self-supervised datasets only require collected data, which the model learns to reconstruct.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738" name="Google Shape;738;p74"/>
          <p:cNvGraphicFramePr/>
          <p:nvPr/>
        </p:nvGraphicFramePr>
        <p:xfrm>
          <a:off x="311700" y="28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{BF3D001B-77FF-4563-B0C5-1733C905E900}</a:tableStyleId>
              </a:tblPr>
              <a:tblGrid>
                <a:gridCol w="515975"/>
                <a:gridCol w="1620025"/>
              </a:tblGrid>
              <a:tr h="39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Input</a:t>
                      </a:r>
                      <a:endParaRPr b="1"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Source</a:t>
                      </a:r>
                      <a:endParaRPr b="1"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</a:tr>
              <a:tr h="39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Text</a:t>
                      </a:r>
                      <a:endParaRPr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Business report, book, documentation, etc.</a:t>
                      </a:r>
                      <a:endParaRPr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Supervised Fine-tuning</a:t>
            </a:r>
            <a:endParaRPr sz="1800"/>
          </a:p>
        </p:txBody>
      </p:sp>
      <p:sp>
        <p:nvSpPr>
          <p:cNvPr id="744" name="Google Shape;744;p75"/>
          <p:cNvSpPr txBox="1"/>
          <p:nvPr/>
        </p:nvSpPr>
        <p:spPr>
          <a:xfrm rot="-5400000">
            <a:off x="2512748" y="15475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Summarize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45" name="Google Shape;745;p75"/>
          <p:cNvSpPr txBox="1"/>
          <p:nvPr/>
        </p:nvSpPr>
        <p:spPr>
          <a:xfrm rot="-5400000">
            <a:off x="2683923" y="15475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this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46" name="Google Shape;746;p75"/>
          <p:cNvSpPr txBox="1"/>
          <p:nvPr/>
        </p:nvSpPr>
        <p:spPr>
          <a:xfrm rot="-5400000">
            <a:off x="2864823" y="15475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report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47" name="Google Shape;747;p75"/>
          <p:cNvSpPr txBox="1"/>
          <p:nvPr/>
        </p:nvSpPr>
        <p:spPr>
          <a:xfrm rot="-5400000">
            <a:off x="3038823" y="15475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48" name="Google Shape;748;p75"/>
          <p:cNvSpPr txBox="1"/>
          <p:nvPr/>
        </p:nvSpPr>
        <p:spPr>
          <a:xfrm rot="-5400000">
            <a:off x="3200550" y="1502575"/>
            <a:ext cx="767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Salamander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749" name="Google Shape;749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8700" y="1924475"/>
            <a:ext cx="3846601" cy="2659601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p75"/>
          <p:cNvSpPr txBox="1"/>
          <p:nvPr/>
        </p:nvSpPr>
        <p:spPr>
          <a:xfrm rot="-5400000">
            <a:off x="5206173" y="1540125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2023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51" name="Google Shape;751;p75"/>
          <p:cNvSpPr txBox="1"/>
          <p:nvPr/>
        </p:nvSpPr>
        <p:spPr>
          <a:xfrm rot="-5400000">
            <a:off x="5377348" y="1540125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and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52" name="Google Shape;752;p75"/>
          <p:cNvSpPr txBox="1"/>
          <p:nvPr/>
        </p:nvSpPr>
        <p:spPr>
          <a:xfrm rot="-5400000">
            <a:off x="5558248" y="1540125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their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53" name="Google Shape;753;p75"/>
          <p:cNvSpPr txBox="1"/>
          <p:nvPr/>
        </p:nvSpPr>
        <p:spPr>
          <a:xfrm rot="-5400000">
            <a:off x="5655600" y="1463475"/>
            <a:ext cx="8604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justifications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54" name="Google Shape;754;p75"/>
          <p:cNvSpPr txBox="1"/>
          <p:nvPr/>
        </p:nvSpPr>
        <p:spPr>
          <a:xfrm rot="-5400000">
            <a:off x="5924123" y="152530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 b="1" sz="1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55" name="Google Shape;755;p75"/>
          <p:cNvSpPr/>
          <p:nvPr/>
        </p:nvSpPr>
        <p:spPr>
          <a:xfrm rot="5400000">
            <a:off x="3232150" y="798850"/>
            <a:ext cx="85500" cy="1002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6" name="Google Shape;756;p75"/>
          <p:cNvSpPr/>
          <p:nvPr/>
        </p:nvSpPr>
        <p:spPr>
          <a:xfrm rot="5400000">
            <a:off x="5847125" y="798850"/>
            <a:ext cx="85500" cy="10023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57" name="Google Shape;757;p75"/>
          <p:cNvSpPr txBox="1"/>
          <p:nvPr/>
        </p:nvSpPr>
        <p:spPr>
          <a:xfrm>
            <a:off x="2433850" y="903300"/>
            <a:ext cx="16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Input (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Task + 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Text)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58" name="Google Shape;758;p75"/>
          <p:cNvSpPr txBox="1"/>
          <p:nvPr/>
        </p:nvSpPr>
        <p:spPr>
          <a:xfrm>
            <a:off x="5048825" y="903300"/>
            <a:ext cx="1682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Target</a:t>
            </a:r>
            <a:r>
              <a:rPr lang="en" sz="12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(Result)</a:t>
            </a:r>
            <a:endParaRPr sz="12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59" name="Google Shape;759;p75"/>
          <p:cNvSpPr txBox="1"/>
          <p:nvPr/>
        </p:nvSpPr>
        <p:spPr>
          <a:xfrm>
            <a:off x="311700" y="1727350"/>
            <a:ext cx="2136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Human annotators are required to make supervised datasets.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aphicFrame>
        <p:nvGraphicFramePr>
          <p:cNvPr id="760" name="Google Shape;760;p75"/>
          <p:cNvGraphicFramePr/>
          <p:nvPr/>
        </p:nvGraphicFramePr>
        <p:xfrm>
          <a:off x="311700" y="28909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{BF3D001B-77FF-4563-B0C5-1733C905E900}</a:tableStyleId>
              </a:tblPr>
              <a:tblGrid>
                <a:gridCol w="515975"/>
                <a:gridCol w="1620025"/>
              </a:tblGrid>
              <a:tr h="39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Input</a:t>
                      </a:r>
                      <a:endParaRPr b="1"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Source</a:t>
                      </a:r>
                      <a:endParaRPr b="1"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</a:tr>
              <a:tr h="39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Task</a:t>
                      </a:r>
                      <a:endParaRPr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Written by human annotator</a:t>
                      </a:r>
                      <a:endParaRPr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</a:tr>
              <a:tr h="39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Text</a:t>
                      </a:r>
                      <a:endParaRPr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Business report, book, documentation, etc.</a:t>
                      </a:r>
                      <a:endParaRPr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</a:tr>
              <a:tr h="3944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Result</a:t>
                      </a:r>
                      <a:endParaRPr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Barlow Condensed"/>
                          <a:ea typeface="Barlow Condensed"/>
                          <a:cs typeface="Barlow Condensed"/>
                          <a:sym typeface="Barlow Condensed"/>
                        </a:rPr>
                        <a:t>Written by a human annotator</a:t>
                      </a:r>
                      <a:endParaRPr sz="1200">
                        <a:latin typeface="Barlow Condensed"/>
                        <a:ea typeface="Barlow Condensed"/>
                        <a:cs typeface="Barlow Condensed"/>
                        <a:sym typeface="Barlow Condensed"/>
                      </a:endParaRPr>
                    </a:p>
                  </a:txBody>
                  <a:tcPr marT="0" marB="0" marR="0" marL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Lifecycle of LLMs</a:t>
            </a:r>
            <a:endParaRPr sz="1800"/>
          </a:p>
        </p:txBody>
      </p:sp>
      <p:sp>
        <p:nvSpPr>
          <p:cNvPr id="766" name="Google Shape;766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Examples of fine-tuning tasks:</a:t>
            </a:r>
            <a:endParaRPr sz="2400"/>
          </a:p>
          <a:p>
            <a:pPr indent="-381000" lvl="0" marL="914400" rtl="0" algn="l">
              <a:spcBef>
                <a:spcPts val="6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Adding instructions into prompts (</a:t>
            </a:r>
            <a:r>
              <a:rPr b="1" lang="en" sz="2400"/>
              <a:t>instruction tuning</a:t>
            </a:r>
            <a:r>
              <a:rPr lang="en" sz="2400"/>
              <a:t>)</a:t>
            </a:r>
            <a:endParaRPr sz="2400"/>
          </a:p>
          <a:p>
            <a:pPr indent="-381000" lvl="0" marL="9144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Training new task-specific parameters (</a:t>
            </a:r>
            <a:r>
              <a:rPr b="1" lang="en" sz="2400"/>
              <a:t>adapters</a:t>
            </a:r>
            <a:r>
              <a:rPr lang="en" sz="2400"/>
              <a:t>)</a:t>
            </a:r>
            <a:endParaRPr sz="2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Inference</a:t>
            </a:r>
            <a:endParaRPr sz="1800"/>
          </a:p>
        </p:txBody>
      </p:sp>
      <p:pic>
        <p:nvPicPr>
          <p:cNvPr id="772" name="Google Shape;772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9175" y="1514600"/>
            <a:ext cx="3887476" cy="2940425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77"/>
          <p:cNvSpPr txBox="1"/>
          <p:nvPr/>
        </p:nvSpPr>
        <p:spPr>
          <a:xfrm rot="-5400000">
            <a:off x="639873" y="115130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 b="1"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74" name="Google Shape;774;p77"/>
          <p:cNvSpPr/>
          <p:nvPr/>
        </p:nvSpPr>
        <p:spPr>
          <a:xfrm>
            <a:off x="6440200" y="2511528"/>
            <a:ext cx="226800" cy="10482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5" name="Google Shape;775;p77"/>
          <p:cNvSpPr/>
          <p:nvPr/>
        </p:nvSpPr>
        <p:spPr>
          <a:xfrm>
            <a:off x="6666986" y="2169930"/>
            <a:ext cx="226800" cy="13899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6" name="Google Shape;776;p77"/>
          <p:cNvSpPr/>
          <p:nvPr/>
        </p:nvSpPr>
        <p:spPr>
          <a:xfrm>
            <a:off x="6893772" y="1931200"/>
            <a:ext cx="226800" cy="16287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7" name="Google Shape;777;p77"/>
          <p:cNvSpPr/>
          <p:nvPr/>
        </p:nvSpPr>
        <p:spPr>
          <a:xfrm>
            <a:off x="7120558" y="2806680"/>
            <a:ext cx="226800" cy="753600"/>
          </a:xfrm>
          <a:prstGeom prst="rect">
            <a:avLst/>
          </a:prstGeom>
          <a:solidFill>
            <a:srgbClr val="F9CB9C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8" name="Google Shape;778;p77"/>
          <p:cNvSpPr/>
          <p:nvPr/>
        </p:nvSpPr>
        <p:spPr>
          <a:xfrm>
            <a:off x="7347344" y="3370809"/>
            <a:ext cx="226800" cy="1887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79" name="Google Shape;779;p77"/>
          <p:cNvSpPr/>
          <p:nvPr/>
        </p:nvSpPr>
        <p:spPr>
          <a:xfrm>
            <a:off x="7574130" y="2575043"/>
            <a:ext cx="226800" cy="984600"/>
          </a:xfrm>
          <a:prstGeom prst="rect">
            <a:avLst/>
          </a:prstGeom>
          <a:solidFill>
            <a:srgbClr val="B4A7D6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0" name="Google Shape;780;p77"/>
          <p:cNvSpPr txBox="1"/>
          <p:nvPr/>
        </p:nvSpPr>
        <p:spPr>
          <a:xfrm rot="-5400000">
            <a:off x="5922550" y="1801800"/>
            <a:ext cx="12045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capybara</a:t>
            </a:r>
            <a:endParaRPr b="1"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81" name="Google Shape;781;p77"/>
          <p:cNvSpPr txBox="1"/>
          <p:nvPr/>
        </p:nvSpPr>
        <p:spPr>
          <a:xfrm rot="-5400000">
            <a:off x="6391260" y="1715625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cat</a:t>
            </a:r>
            <a:endParaRPr b="1"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82" name="Google Shape;782;p77"/>
          <p:cNvSpPr txBox="1"/>
          <p:nvPr/>
        </p:nvSpPr>
        <p:spPr>
          <a:xfrm rot="-5400000">
            <a:off x="6623735" y="148030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 b="1"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83" name="Google Shape;783;p77"/>
          <p:cNvSpPr txBox="1"/>
          <p:nvPr/>
        </p:nvSpPr>
        <p:spPr>
          <a:xfrm rot="-5400000">
            <a:off x="6863735" y="2352475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extra</a:t>
            </a:r>
            <a:endParaRPr b="1"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84" name="Google Shape;784;p77"/>
          <p:cNvSpPr txBox="1"/>
          <p:nvPr/>
        </p:nvSpPr>
        <p:spPr>
          <a:xfrm rot="-5400000">
            <a:off x="7079560" y="289635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</a:t>
            </a:r>
            <a:endParaRPr b="1"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85" name="Google Shape;785;p77"/>
          <p:cNvSpPr txBox="1"/>
          <p:nvPr/>
        </p:nvSpPr>
        <p:spPr>
          <a:xfrm rot="-5400000">
            <a:off x="7316435" y="2118000"/>
            <a:ext cx="707100" cy="3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pizza</a:t>
            </a:r>
            <a:endParaRPr b="1"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86" name="Google Shape;786;p77"/>
          <p:cNvSpPr txBox="1"/>
          <p:nvPr/>
        </p:nvSpPr>
        <p:spPr>
          <a:xfrm>
            <a:off x="5812450" y="3560275"/>
            <a:ext cx="256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Softmax function</a:t>
            </a:r>
            <a:endParaRPr sz="16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787" name="Google Shape;787;p77"/>
          <p:cNvCxnSpPr>
            <a:endCxn id="786" idx="2"/>
          </p:cNvCxnSpPr>
          <p:nvPr/>
        </p:nvCxnSpPr>
        <p:spPr>
          <a:xfrm flipH="1" rot="10800000">
            <a:off x="998950" y="3991375"/>
            <a:ext cx="6095100" cy="438000"/>
          </a:xfrm>
          <a:prstGeom prst="curvedConnector2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88" name="Google Shape;788;p77"/>
          <p:cNvSpPr txBox="1"/>
          <p:nvPr/>
        </p:nvSpPr>
        <p:spPr>
          <a:xfrm>
            <a:off x="5003499" y="887250"/>
            <a:ext cx="1239900" cy="1048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sample from the produced distribution to select the next input token</a:t>
            </a:r>
            <a:endParaRPr i="1"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89" name="Google Shape;789;p77"/>
          <p:cNvSpPr/>
          <p:nvPr/>
        </p:nvSpPr>
        <p:spPr>
          <a:xfrm>
            <a:off x="6440200" y="1275350"/>
            <a:ext cx="986211" cy="707089"/>
          </a:xfrm>
          <a:custGeom>
            <a:rect b="b" l="l" r="r" t="t"/>
            <a:pathLst>
              <a:path extrusionOk="0" h="25710" w="32303">
                <a:moveTo>
                  <a:pt x="29737" y="25710"/>
                </a:moveTo>
                <a:cubicBezTo>
                  <a:pt x="29789" y="21993"/>
                  <a:pt x="35002" y="7692"/>
                  <a:pt x="30046" y="3407"/>
                </a:cubicBezTo>
                <a:cubicBezTo>
                  <a:pt x="25090" y="-878"/>
                  <a:pt x="5008" y="568"/>
                  <a:pt x="0" y="0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790" name="Google Shape;790;p77"/>
          <p:cNvSpPr/>
          <p:nvPr/>
        </p:nvSpPr>
        <p:spPr>
          <a:xfrm>
            <a:off x="1184825" y="1298717"/>
            <a:ext cx="3724800" cy="164875"/>
          </a:xfrm>
          <a:custGeom>
            <a:rect b="b" l="l" r="r" t="t"/>
            <a:pathLst>
              <a:path extrusionOk="0" h="6595" w="148992">
                <a:moveTo>
                  <a:pt x="148992" y="4427"/>
                </a:moveTo>
                <a:cubicBezTo>
                  <a:pt x="127412" y="3704"/>
                  <a:pt x="44346" y="-271"/>
                  <a:pt x="19514" y="90"/>
                </a:cubicBezTo>
                <a:cubicBezTo>
                  <a:pt x="-5318" y="451"/>
                  <a:pt x="3252" y="5511"/>
                  <a:pt x="0" y="6595"/>
                </a:cubicBezTo>
              </a:path>
            </a:pathLst>
          </a:cu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sp>
      <p:sp>
        <p:nvSpPr>
          <p:cNvPr id="791" name="Google Shape;791;p77"/>
          <p:cNvSpPr txBox="1"/>
          <p:nvPr/>
        </p:nvSpPr>
        <p:spPr>
          <a:xfrm rot="213521">
            <a:off x="2692739" y="972200"/>
            <a:ext cx="971473" cy="4616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capybara</a:t>
            </a:r>
            <a:endParaRPr b="1"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Self-Attention</a:t>
            </a:r>
            <a:endParaRPr sz="1800"/>
          </a:p>
        </p:txBody>
      </p:sp>
      <p:sp>
        <p:nvSpPr>
          <p:cNvPr id="797" name="Google Shape;797;p78"/>
          <p:cNvSpPr txBox="1"/>
          <p:nvPr/>
        </p:nvSpPr>
        <p:spPr>
          <a:xfrm>
            <a:off x="311700" y="1250475"/>
            <a:ext cx="33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Consider the sequence “The dog runs.”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98" name="Google Shape;798;p78"/>
          <p:cNvSpPr/>
          <p:nvPr/>
        </p:nvSpPr>
        <p:spPr>
          <a:xfrm>
            <a:off x="1224663" y="2789750"/>
            <a:ext cx="306600" cy="322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99" name="Google Shape;799;p78"/>
          <p:cNvSpPr/>
          <p:nvPr/>
        </p:nvSpPr>
        <p:spPr>
          <a:xfrm>
            <a:off x="1626838" y="2789750"/>
            <a:ext cx="306600" cy="32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00" name="Google Shape;800;p78"/>
          <p:cNvSpPr/>
          <p:nvPr/>
        </p:nvSpPr>
        <p:spPr>
          <a:xfrm>
            <a:off x="2029013" y="2789750"/>
            <a:ext cx="306600" cy="322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01" name="Google Shape;801;p78"/>
          <p:cNvSpPr txBox="1"/>
          <p:nvPr/>
        </p:nvSpPr>
        <p:spPr>
          <a:xfrm>
            <a:off x="1071213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02" name="Google Shape;802;p78"/>
          <p:cNvSpPr txBox="1"/>
          <p:nvPr/>
        </p:nvSpPr>
        <p:spPr>
          <a:xfrm>
            <a:off x="1473388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03" name="Google Shape;803;p78"/>
          <p:cNvSpPr txBox="1"/>
          <p:nvPr/>
        </p:nvSpPr>
        <p:spPr>
          <a:xfrm>
            <a:off x="1875563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04" name="Google Shape;804;p78"/>
          <p:cNvSpPr/>
          <p:nvPr/>
        </p:nvSpPr>
        <p:spPr>
          <a:xfrm>
            <a:off x="2431188" y="2789750"/>
            <a:ext cx="306600" cy="322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4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05" name="Google Shape;805;p78"/>
          <p:cNvSpPr txBox="1"/>
          <p:nvPr/>
        </p:nvSpPr>
        <p:spPr>
          <a:xfrm>
            <a:off x="2277738" y="238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06" name="Google Shape;806;p78"/>
          <p:cNvSpPr txBox="1"/>
          <p:nvPr/>
        </p:nvSpPr>
        <p:spPr>
          <a:xfrm>
            <a:off x="1071200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07" name="Google Shape;807;p78"/>
          <p:cNvSpPr txBox="1"/>
          <p:nvPr/>
        </p:nvSpPr>
        <p:spPr>
          <a:xfrm>
            <a:off x="1473375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08" name="Google Shape;808;p78"/>
          <p:cNvSpPr txBox="1"/>
          <p:nvPr/>
        </p:nvSpPr>
        <p:spPr>
          <a:xfrm>
            <a:off x="1875550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09" name="Google Shape;809;p78"/>
          <p:cNvSpPr txBox="1"/>
          <p:nvPr/>
        </p:nvSpPr>
        <p:spPr>
          <a:xfrm>
            <a:off x="2277725" y="30595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&lt;EOS&gt;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10" name="Google Shape;810;p78"/>
          <p:cNvSpPr/>
          <p:nvPr/>
        </p:nvSpPr>
        <p:spPr>
          <a:xfrm flipH="1">
            <a:off x="1428050" y="26915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1" name="Google Shape;811;p78"/>
          <p:cNvSpPr/>
          <p:nvPr/>
        </p:nvSpPr>
        <p:spPr>
          <a:xfrm flipH="1">
            <a:off x="1827938" y="26915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6D7A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2" name="Google Shape;812;p78"/>
          <p:cNvSpPr/>
          <p:nvPr/>
        </p:nvSpPr>
        <p:spPr>
          <a:xfrm flipH="1">
            <a:off x="2227850" y="26915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3" name="Google Shape;813;p78"/>
          <p:cNvSpPr txBox="1"/>
          <p:nvPr/>
        </p:nvSpPr>
        <p:spPr>
          <a:xfrm>
            <a:off x="1004400" y="2389550"/>
            <a:ext cx="2007300" cy="11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14" name="Google Shape;814;p78"/>
          <p:cNvSpPr/>
          <p:nvPr/>
        </p:nvSpPr>
        <p:spPr>
          <a:xfrm>
            <a:off x="5875113" y="2756450"/>
            <a:ext cx="306600" cy="322500"/>
          </a:xfrm>
          <a:prstGeom prst="rect">
            <a:avLst/>
          </a:prstGeom>
          <a:solidFill>
            <a:srgbClr val="EFEFEF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0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15" name="Google Shape;815;p78"/>
          <p:cNvSpPr/>
          <p:nvPr/>
        </p:nvSpPr>
        <p:spPr>
          <a:xfrm>
            <a:off x="6277288" y="2756450"/>
            <a:ext cx="306600" cy="322500"/>
          </a:xfrm>
          <a:prstGeom prst="rect">
            <a:avLst/>
          </a:prstGeom>
          <a:solidFill>
            <a:srgbClr val="D9EAD3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1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16" name="Google Shape;816;p78"/>
          <p:cNvSpPr/>
          <p:nvPr/>
        </p:nvSpPr>
        <p:spPr>
          <a:xfrm>
            <a:off x="6679463" y="2756450"/>
            <a:ext cx="306600" cy="3225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2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17" name="Google Shape;817;p78"/>
          <p:cNvSpPr txBox="1"/>
          <p:nvPr/>
        </p:nvSpPr>
        <p:spPr>
          <a:xfrm>
            <a:off x="5721663" y="23562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The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18" name="Google Shape;818;p78"/>
          <p:cNvSpPr txBox="1"/>
          <p:nvPr/>
        </p:nvSpPr>
        <p:spPr>
          <a:xfrm>
            <a:off x="6123838" y="23562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19" name="Google Shape;819;p78"/>
          <p:cNvSpPr txBox="1"/>
          <p:nvPr/>
        </p:nvSpPr>
        <p:spPr>
          <a:xfrm>
            <a:off x="6526013" y="23562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0" name="Google Shape;820;p78"/>
          <p:cNvSpPr/>
          <p:nvPr/>
        </p:nvSpPr>
        <p:spPr>
          <a:xfrm>
            <a:off x="7081638" y="2756450"/>
            <a:ext cx="306600" cy="3225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rgbClr val="0C343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4</a:t>
            </a:r>
            <a:endParaRPr b="1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1" name="Google Shape;821;p78"/>
          <p:cNvSpPr txBox="1"/>
          <p:nvPr/>
        </p:nvSpPr>
        <p:spPr>
          <a:xfrm>
            <a:off x="6928188" y="23562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2" name="Google Shape;822;p78"/>
          <p:cNvSpPr txBox="1"/>
          <p:nvPr/>
        </p:nvSpPr>
        <p:spPr>
          <a:xfrm>
            <a:off x="5721650" y="30262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dog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3" name="Google Shape;823;p78"/>
          <p:cNvSpPr txBox="1"/>
          <p:nvPr/>
        </p:nvSpPr>
        <p:spPr>
          <a:xfrm>
            <a:off x="6123825" y="30262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runs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4" name="Google Shape;824;p78"/>
          <p:cNvSpPr txBox="1"/>
          <p:nvPr/>
        </p:nvSpPr>
        <p:spPr>
          <a:xfrm>
            <a:off x="6526000" y="30262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.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5" name="Google Shape;825;p78"/>
          <p:cNvSpPr txBox="1"/>
          <p:nvPr/>
        </p:nvSpPr>
        <p:spPr>
          <a:xfrm>
            <a:off x="6928175" y="3026250"/>
            <a:ext cx="6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&lt;EOS&gt;</a:t>
            </a:r>
            <a:endParaRPr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6" name="Google Shape;826;p78"/>
          <p:cNvSpPr/>
          <p:nvPr/>
        </p:nvSpPr>
        <p:spPr>
          <a:xfrm flipH="1">
            <a:off x="6078500" y="26582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7" name="Google Shape;827;p78"/>
          <p:cNvSpPr/>
          <p:nvPr/>
        </p:nvSpPr>
        <p:spPr>
          <a:xfrm flipH="1">
            <a:off x="6478388" y="26582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6D7A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8" name="Google Shape;828;p78"/>
          <p:cNvSpPr/>
          <p:nvPr/>
        </p:nvSpPr>
        <p:spPr>
          <a:xfrm flipH="1">
            <a:off x="6878300" y="2658250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29" name="Google Shape;829;p78"/>
          <p:cNvSpPr/>
          <p:nvPr/>
        </p:nvSpPr>
        <p:spPr>
          <a:xfrm flipH="1" rot="10800000">
            <a:off x="6101600" y="2947072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D9EAD3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0" name="Google Shape;830;p78"/>
          <p:cNvSpPr/>
          <p:nvPr/>
        </p:nvSpPr>
        <p:spPr>
          <a:xfrm flipH="1" rot="10800000">
            <a:off x="6504863" y="2947072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B6D7A8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1" name="Google Shape;831;p78"/>
          <p:cNvSpPr/>
          <p:nvPr/>
        </p:nvSpPr>
        <p:spPr>
          <a:xfrm flipH="1" rot="10800000">
            <a:off x="6908150" y="2947072"/>
            <a:ext cx="306600" cy="238500"/>
          </a:xfrm>
          <a:prstGeom prst="curvedDownArrow">
            <a:avLst>
              <a:gd fmla="val 25000" name="adj1"/>
              <a:gd fmla="val 50000" name="adj2"/>
              <a:gd fmla="val 25000" name="adj3"/>
            </a:avLst>
          </a:prstGeom>
          <a:solidFill>
            <a:srgbClr val="93C47D"/>
          </a:solidFill>
          <a:ln cap="flat" cmpd="sng" w="9525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32" name="Google Shape;832;p78"/>
          <p:cNvSpPr txBox="1"/>
          <p:nvPr/>
        </p:nvSpPr>
        <p:spPr>
          <a:xfrm>
            <a:off x="948050" y="3636800"/>
            <a:ext cx="206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“Causal” self-attention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33" name="Google Shape;833;p78"/>
          <p:cNvSpPr txBox="1"/>
          <p:nvPr/>
        </p:nvSpPr>
        <p:spPr>
          <a:xfrm>
            <a:off x="5161850" y="3636800"/>
            <a:ext cx="293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“Bidirectional” self-attention</a:t>
            </a:r>
            <a:endParaRPr sz="18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UofWaterloo_WhiteBkgrd">
  <a:themeElements>
    <a:clrScheme name="Waterloo2016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UofWaterloo_WhiteBkgrd">
  <a:themeElements>
    <a:clrScheme name="Waterloo2016">
      <a:dk1>
        <a:srgbClr val="000000"/>
      </a:dk1>
      <a:lt1>
        <a:srgbClr val="FFFFFF"/>
      </a:lt1>
      <a:dk2>
        <a:srgbClr val="757575"/>
      </a:dk2>
      <a:lt2>
        <a:srgbClr val="D6D6D6"/>
      </a:lt2>
      <a:accent1>
        <a:srgbClr val="FFD54F"/>
      </a:accent1>
      <a:accent2>
        <a:srgbClr val="0C0C0C"/>
      </a:accent2>
      <a:accent3>
        <a:srgbClr val="AEAEAE"/>
      </a:accent3>
      <a:accent4>
        <a:srgbClr val="B71233"/>
      </a:accent4>
      <a:accent5>
        <a:srgbClr val="7F7F7F"/>
      </a:accent5>
      <a:accent6>
        <a:srgbClr val="0073CE"/>
      </a:accent6>
      <a:hlink>
        <a:srgbClr val="353535"/>
      </a:hlink>
      <a:folHlink>
        <a:srgbClr val="59595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